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comments/comment1.xml" ContentType="application/vnd.openxmlformats-officedocument.presentationml.comment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358" r:id="rId5"/>
    <p:sldId id="382" r:id="rId6"/>
    <p:sldId id="383" r:id="rId7"/>
    <p:sldId id="387" r:id="rId8"/>
    <p:sldId id="389" r:id="rId9"/>
    <p:sldId id="379" r:id="rId10"/>
    <p:sldId id="386" r:id="rId11"/>
    <p:sldId id="385" r:id="rId12"/>
    <p:sldId id="381" r:id="rId13"/>
    <p:sldId id="372" r:id="rId14"/>
    <p:sldId id="373" r:id="rId15"/>
    <p:sldId id="374" r:id="rId16"/>
    <p:sldId id="365" r:id="rId17"/>
    <p:sldId id="380" r:id="rId18"/>
    <p:sldId id="361" r:id="rId19"/>
    <p:sldId id="364" r:id="rId20"/>
  </p:sldIdLst>
  <p:sldSz cx="12195175" cy="6859588"/>
  <p:notesSz cx="9144000" cy="6858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1465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82931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2439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65863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073294" algn="l" defTabSz="82931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487955" algn="l" defTabSz="82931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2902614" algn="l" defTabSz="82931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317271" algn="l" defTabSz="82931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84">
          <p15:clr>
            <a:srgbClr val="A4A3A4"/>
          </p15:clr>
        </p15:guide>
        <p15:guide id="3" orient="horz">
          <p15:clr>
            <a:srgbClr val="A4A3A4"/>
          </p15:clr>
        </p15:guide>
        <p15:guide id="4" pos="76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288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ndmark, Susanna" initials="LS" lastIdx="1" clrIdx="0">
    <p:extLst>
      <p:ext uri="{19B8F6BF-5375-455C-9EA6-DF929625EA0E}">
        <p15:presenceInfo xmlns:p15="http://schemas.microsoft.com/office/powerpoint/2012/main" userId="S-1-5-21-982633662-2605551929-2283362112-30497" providerId="AD"/>
      </p:ext>
    </p:extLst>
  </p:cmAuthor>
  <p:cmAuthor id="2" name="cecilia.froderberg" initials="c" lastIdx="70" clrIdx="1">
    <p:extLst>
      <p:ext uri="{19B8F6BF-5375-455C-9EA6-DF929625EA0E}">
        <p15:presenceInfo xmlns:p15="http://schemas.microsoft.com/office/powerpoint/2012/main" userId="S::cecilia.froderberg@adect.se::4e8cc47d-dce3-4238-8b09-199daf15dcc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315C"/>
    <a:srgbClr val="5656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llanmörkt format 2 - Dekorfär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Format med tema 1 - dekorfärg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Inget format, tabellrutnä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92" autoAdjust="0"/>
    <p:restoredTop sz="82143" autoAdjust="0"/>
  </p:normalViewPr>
  <p:slideViewPr>
    <p:cSldViewPr>
      <p:cViewPr varScale="1">
        <p:scale>
          <a:sx n="88" d="100"/>
          <a:sy n="88" d="100"/>
        </p:scale>
        <p:origin x="88" y="352"/>
      </p:cViewPr>
      <p:guideLst>
        <p:guide orient="horz" pos="2160"/>
        <p:guide pos="5284"/>
        <p:guide orient="horz"/>
        <p:guide pos="76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8" d="100"/>
          <a:sy n="108" d="100"/>
        </p:scale>
        <p:origin x="966" y="102"/>
      </p:cViewPr>
      <p:guideLst>
        <p:guide orient="horz" pos="2880"/>
        <p:guide pos="2160"/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9-05-02T07:44:50.701" idx="62">
    <p:pos x="10" y="10"/>
    <p:text>Den här ska ritas om för detta tillfälle.</p:text>
    <p:extLst>
      <p:ext uri="{C676402C-5697-4E1C-873F-D02D1690AC5C}">
        <p15:threadingInfo xmlns:p15="http://schemas.microsoft.com/office/powerpoint/2012/main" timeZoneBias="-120"/>
      </p:ext>
    </p:extLst>
  </p:cm>
</p:cmLst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65217-2709-45AC-9667-042E58E3D65B}" type="datetimeFigureOut">
              <a:rPr lang="sv-SE" smtClean="0"/>
              <a:t>2019-05-14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A658CC-306D-4BB9-B82A-8F308DFFEE6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08341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93827-0D64-479E-8AF1-77CA0FD510E3}" type="datetimeFigureOut">
              <a:rPr lang="sv-SE" smtClean="0"/>
              <a:t>2019-05-14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C13F9-CA71-4C1F-8E46-2D3726C4D4D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13759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C13F9-CA71-4C1F-8E46-2D3726C4D4D2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8260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C13F9-CA71-4C1F-8E46-2D3726C4D4D2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56034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C13F9-CA71-4C1F-8E46-2D3726C4D4D2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447591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C13F9-CA71-4C1F-8E46-2D3726C4D4D2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8505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C13F9-CA71-4C1F-8E46-2D3726C4D4D2}" type="slidenum">
              <a:rPr lang="sv-SE" smtClean="0"/>
              <a:t>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7060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C13F9-CA71-4C1F-8E46-2D3726C4D4D2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61953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nb-NO" baseline="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nb-NO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3B227-B466-4F1F-A2C9-A6D2B945F468}" type="slidenum">
              <a:rPr lang="nb-NO" smtClean="0"/>
              <a:t>4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301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42B48-B4D8-4218-B15C-EA6FD5DD8D77}" type="slidenum">
              <a:rPr lang="sv-SE" smtClean="0"/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67441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0105DA-6576-4949-86D2-4537F3EE1AA1}" type="slidenum">
              <a:rPr kumimoji="0" lang="da-DK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a-DK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1404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CC13F9-CA71-4C1F-8E46-2D3726C4D4D2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0536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53B227-B466-4F1F-A2C9-A6D2B945F468}" type="slidenum">
              <a:rPr kumimoji="0" lang="nb-N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nb-NO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4086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C13F9-CA71-4C1F-8E46-2D3726C4D4D2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43067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C13F9-CA71-4C1F-8E46-2D3726C4D4D2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87034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3" b="25580"/>
          <a:stretch/>
        </p:blipFill>
        <p:spPr>
          <a:xfrm>
            <a:off x="0" y="0"/>
            <a:ext cx="12204000" cy="6876000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485" y="84747"/>
            <a:ext cx="2257658" cy="171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873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1526179" y="900000"/>
            <a:ext cx="9900000" cy="1080250"/>
          </a:xfrm>
        </p:spPr>
        <p:txBody>
          <a:bodyPr/>
          <a:lstStyle>
            <a:lvl1pPr>
              <a:lnSpc>
                <a:spcPct val="110000"/>
              </a:lnSpc>
              <a:defRPr/>
            </a:lvl1pPr>
          </a:lstStyle>
          <a:p>
            <a:r>
              <a:rPr lang="en-GB" noProof="0" dirty="0"/>
              <a:t>Click to add headline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1526179" y="2268000"/>
            <a:ext cx="9900000" cy="396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Level two</a:t>
            </a:r>
          </a:p>
          <a:p>
            <a:pPr lvl="2"/>
            <a:r>
              <a:rPr lang="en-GB" noProof="0" dirty="0"/>
              <a:t>Level three</a:t>
            </a:r>
          </a:p>
          <a:p>
            <a:pPr lvl="3"/>
            <a:r>
              <a:rPr lang="en-GB" noProof="0" dirty="0"/>
              <a:t>Level four</a:t>
            </a:r>
          </a:p>
          <a:p>
            <a:pPr lvl="4"/>
            <a:r>
              <a:rPr lang="en-GB" noProof="0" dirty="0"/>
              <a:t>Level five</a:t>
            </a:r>
          </a:p>
        </p:txBody>
      </p:sp>
      <p:sp>
        <p:nvSpPr>
          <p:cNvPr id="4" name="textruta 3"/>
          <p:cNvSpPr txBox="1"/>
          <p:nvPr userDrawn="1"/>
        </p:nvSpPr>
        <p:spPr>
          <a:xfrm>
            <a:off x="10706099" y="639222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13E7639-1873-42DC-8208-B815D820E144}" type="slidenum">
              <a:rPr lang="sv-SE" smtClean="0"/>
              <a:pPr algn="r"/>
              <a:t>‹#›</a:t>
            </a:fld>
            <a:endParaRPr lang="sv-SE" dirty="0"/>
          </a:p>
        </p:txBody>
      </p:sp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180000"/>
            <a:ext cx="1135897" cy="864000"/>
          </a:xfrm>
          <a:prstGeom prst="rect">
            <a:avLst/>
          </a:prstGeom>
        </p:spPr>
      </p:pic>
      <p:sp>
        <p:nvSpPr>
          <p:cNvPr id="6" name="Line 9"/>
          <p:cNvSpPr>
            <a:spLocks noChangeShapeType="1"/>
          </p:cNvSpPr>
          <p:nvPr userDrawn="1"/>
        </p:nvSpPr>
        <p:spPr bwMode="auto">
          <a:xfrm flipV="1">
            <a:off x="1526179" y="6310114"/>
            <a:ext cx="9900000" cy="0"/>
          </a:xfrm>
          <a:prstGeom prst="line">
            <a:avLst/>
          </a:prstGeom>
          <a:noFill/>
          <a:ln w="6350">
            <a:solidFill>
              <a:srgbClr val="16315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30" tIns="41465" rIns="82930" bIns="41465"/>
          <a:lstStyle/>
          <a:p>
            <a:endParaRPr lang="sv-SE"/>
          </a:p>
        </p:txBody>
      </p:sp>
      <p:grpSp>
        <p:nvGrpSpPr>
          <p:cNvPr id="7" name="Grupp 6"/>
          <p:cNvGrpSpPr/>
          <p:nvPr userDrawn="1"/>
        </p:nvGrpSpPr>
        <p:grpSpPr>
          <a:xfrm>
            <a:off x="1526179" y="6458289"/>
            <a:ext cx="4677057" cy="237600"/>
            <a:chOff x="1526179" y="6458289"/>
            <a:chExt cx="4677057" cy="2376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26179" y="6458289"/>
              <a:ext cx="816504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Bildobjekt 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9515" y="6502875"/>
              <a:ext cx="893721" cy="180000"/>
            </a:xfrm>
            <a:prstGeom prst="rect">
              <a:avLst/>
            </a:prstGeom>
          </p:spPr>
        </p:pic>
        <p:pic>
          <p:nvPicPr>
            <p:cNvPr id="10" name="Bildobjekt 9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1951" y="6516000"/>
              <a:ext cx="1196628" cy="165600"/>
            </a:xfrm>
            <a:prstGeom prst="rect">
              <a:avLst/>
            </a:prstGeom>
          </p:spPr>
        </p:pic>
        <p:pic>
          <p:nvPicPr>
            <p:cNvPr id="11" name="Bildobjekt 10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7847" y="6515949"/>
              <a:ext cx="932400" cy="1657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53253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Rubrik och 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lnSpc>
                <a:spcPct val="110000"/>
              </a:lnSpc>
              <a:defRPr/>
            </a:lvl1pPr>
          </a:lstStyle>
          <a:p>
            <a:r>
              <a:rPr lang="en-GB" noProof="0" dirty="0"/>
              <a:t>Click to add headline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 hasCustomPrompt="1"/>
          </p:nvPr>
        </p:nvSpPr>
        <p:spPr>
          <a:xfrm>
            <a:off x="1526179" y="2268000"/>
            <a:ext cx="4788000" cy="3960000"/>
          </a:xfrm>
        </p:spPr>
        <p:txBody>
          <a:bodyPr/>
          <a:lstStyle>
            <a:lvl1pPr marL="322511" indent="-322511">
              <a:defRPr lang="en-GB" sz="24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800"/>
            </a:lvl2pPr>
            <a:lvl3pPr>
              <a:defRPr sz="1800" baseline="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322511" lvl="0" indent="-322511" algn="l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ts val="1800"/>
              </a:spcAft>
              <a:buClr>
                <a:srgbClr val="16315C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Level two</a:t>
            </a:r>
          </a:p>
          <a:p>
            <a:pPr lvl="2"/>
            <a:r>
              <a:rPr lang="en-GB" noProof="0" dirty="0"/>
              <a:t>Level three</a:t>
            </a:r>
          </a:p>
          <a:p>
            <a:pPr lvl="3"/>
            <a:r>
              <a:rPr lang="en-GB" noProof="0" dirty="0"/>
              <a:t>Level four</a:t>
            </a:r>
          </a:p>
          <a:p>
            <a:pPr lvl="4"/>
            <a:r>
              <a:rPr lang="en-GB" noProof="0" dirty="0"/>
              <a:t>Level five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 hasCustomPrompt="1"/>
          </p:nvPr>
        </p:nvSpPr>
        <p:spPr>
          <a:xfrm>
            <a:off x="6662623" y="2268000"/>
            <a:ext cx="4788000" cy="3960000"/>
          </a:xfrm>
        </p:spPr>
        <p:txBody>
          <a:bodyPr/>
          <a:lstStyle>
            <a:lvl1pPr marL="322511" indent="-322511">
              <a:defRPr lang="en-GB" sz="24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322511" lvl="0" indent="-322511" algn="l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ts val="1800"/>
              </a:spcAft>
              <a:buClr>
                <a:srgbClr val="16315C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Level two</a:t>
            </a:r>
          </a:p>
          <a:p>
            <a:pPr lvl="2"/>
            <a:r>
              <a:rPr lang="en-GB" noProof="0" dirty="0"/>
              <a:t>Level three</a:t>
            </a:r>
          </a:p>
          <a:p>
            <a:pPr lvl="3"/>
            <a:r>
              <a:rPr lang="en-GB" noProof="0" dirty="0"/>
              <a:t>Level four</a:t>
            </a:r>
          </a:p>
          <a:p>
            <a:pPr lvl="4"/>
            <a:r>
              <a:rPr lang="en-GB" noProof="0" dirty="0"/>
              <a:t>Level five</a:t>
            </a:r>
          </a:p>
        </p:txBody>
      </p:sp>
      <p:sp>
        <p:nvSpPr>
          <p:cNvPr id="5" name="textruta 4"/>
          <p:cNvSpPr txBox="1"/>
          <p:nvPr userDrawn="1"/>
        </p:nvSpPr>
        <p:spPr>
          <a:xfrm>
            <a:off x="10706099" y="639222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13E7639-1873-42DC-8208-B815D820E144}" type="slidenum">
              <a:rPr lang="sv-SE" smtClean="0"/>
              <a:pPr algn="r"/>
              <a:t>‹#›</a:t>
            </a:fld>
            <a:endParaRPr lang="sv-SE" dirty="0"/>
          </a:p>
        </p:txBody>
      </p:sp>
      <p:pic>
        <p:nvPicPr>
          <p:cNvPr id="6" name="Bildobjekt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180000"/>
            <a:ext cx="1135897" cy="864000"/>
          </a:xfrm>
          <a:prstGeom prst="rect">
            <a:avLst/>
          </a:prstGeom>
        </p:spPr>
      </p:pic>
      <p:sp>
        <p:nvSpPr>
          <p:cNvPr id="7" name="Line 9"/>
          <p:cNvSpPr>
            <a:spLocks noChangeShapeType="1"/>
          </p:cNvSpPr>
          <p:nvPr userDrawn="1"/>
        </p:nvSpPr>
        <p:spPr bwMode="auto">
          <a:xfrm flipV="1">
            <a:off x="1526179" y="6310114"/>
            <a:ext cx="9900000" cy="0"/>
          </a:xfrm>
          <a:prstGeom prst="line">
            <a:avLst/>
          </a:prstGeom>
          <a:noFill/>
          <a:ln w="6350">
            <a:solidFill>
              <a:srgbClr val="16315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30" tIns="41465" rIns="82930" bIns="41465"/>
          <a:lstStyle/>
          <a:p>
            <a:endParaRPr lang="sv-SE"/>
          </a:p>
        </p:txBody>
      </p:sp>
      <p:grpSp>
        <p:nvGrpSpPr>
          <p:cNvPr id="8" name="Grupp 7"/>
          <p:cNvGrpSpPr/>
          <p:nvPr userDrawn="1"/>
        </p:nvGrpSpPr>
        <p:grpSpPr>
          <a:xfrm>
            <a:off x="1526179" y="6458289"/>
            <a:ext cx="4677057" cy="237600"/>
            <a:chOff x="1526179" y="6458289"/>
            <a:chExt cx="4677057" cy="2376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26179" y="6458289"/>
              <a:ext cx="816504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Bildobjekt 9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9515" y="6502875"/>
              <a:ext cx="893721" cy="180000"/>
            </a:xfrm>
            <a:prstGeom prst="rect">
              <a:avLst/>
            </a:prstGeom>
          </p:spPr>
        </p:pic>
        <p:pic>
          <p:nvPicPr>
            <p:cNvPr id="11" name="Bildobjekt 10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1951" y="6516000"/>
              <a:ext cx="1196628" cy="165600"/>
            </a:xfrm>
            <a:prstGeom prst="rect">
              <a:avLst/>
            </a:prstGeom>
          </p:spPr>
        </p:pic>
        <p:pic>
          <p:nvPicPr>
            <p:cNvPr id="12" name="Bildobjekt 11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7847" y="6515949"/>
              <a:ext cx="932400" cy="1657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1353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lnSpc>
                <a:spcPct val="110000"/>
              </a:lnSpc>
              <a:defRPr/>
            </a:lvl1pPr>
          </a:lstStyle>
          <a:p>
            <a:r>
              <a:rPr lang="en-GB" noProof="0" dirty="0"/>
              <a:t>Click to add headline</a:t>
            </a:r>
          </a:p>
        </p:txBody>
      </p:sp>
      <p:sp>
        <p:nvSpPr>
          <p:cNvPr id="4" name="textruta 3"/>
          <p:cNvSpPr txBox="1"/>
          <p:nvPr userDrawn="1"/>
        </p:nvSpPr>
        <p:spPr>
          <a:xfrm>
            <a:off x="10706099" y="639222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13E7639-1873-42DC-8208-B815D820E144}" type="slidenum">
              <a:rPr lang="sv-SE" smtClean="0"/>
              <a:pPr algn="r"/>
              <a:t>‹#›</a:t>
            </a:fld>
            <a:endParaRPr lang="sv-SE" dirty="0"/>
          </a:p>
        </p:txBody>
      </p:sp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180000"/>
            <a:ext cx="1135897" cy="864000"/>
          </a:xfrm>
          <a:prstGeom prst="rect">
            <a:avLst/>
          </a:prstGeom>
        </p:spPr>
      </p:pic>
      <p:sp>
        <p:nvSpPr>
          <p:cNvPr id="6" name="Line 9"/>
          <p:cNvSpPr>
            <a:spLocks noChangeShapeType="1"/>
          </p:cNvSpPr>
          <p:nvPr userDrawn="1"/>
        </p:nvSpPr>
        <p:spPr bwMode="auto">
          <a:xfrm flipV="1">
            <a:off x="1526179" y="6310114"/>
            <a:ext cx="9900000" cy="0"/>
          </a:xfrm>
          <a:prstGeom prst="line">
            <a:avLst/>
          </a:prstGeom>
          <a:noFill/>
          <a:ln w="6350">
            <a:solidFill>
              <a:srgbClr val="16315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30" tIns="41465" rIns="82930" bIns="41465"/>
          <a:lstStyle/>
          <a:p>
            <a:endParaRPr lang="sv-SE"/>
          </a:p>
        </p:txBody>
      </p:sp>
      <p:grpSp>
        <p:nvGrpSpPr>
          <p:cNvPr id="7" name="Grupp 6"/>
          <p:cNvGrpSpPr/>
          <p:nvPr userDrawn="1"/>
        </p:nvGrpSpPr>
        <p:grpSpPr>
          <a:xfrm>
            <a:off x="1526179" y="6458289"/>
            <a:ext cx="4677057" cy="237600"/>
            <a:chOff x="1526179" y="6458289"/>
            <a:chExt cx="4677057" cy="2376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26179" y="6458289"/>
              <a:ext cx="816504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Bildobjekt 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9515" y="6502875"/>
              <a:ext cx="893721" cy="180000"/>
            </a:xfrm>
            <a:prstGeom prst="rect">
              <a:avLst/>
            </a:prstGeom>
          </p:spPr>
        </p:pic>
        <p:pic>
          <p:nvPicPr>
            <p:cNvPr id="10" name="Bildobjekt 9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1951" y="6516000"/>
              <a:ext cx="1196628" cy="165600"/>
            </a:xfrm>
            <a:prstGeom prst="rect">
              <a:avLst/>
            </a:prstGeom>
          </p:spPr>
        </p:pic>
        <p:pic>
          <p:nvPicPr>
            <p:cNvPr id="11" name="Bildobjekt 10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7847" y="6515949"/>
              <a:ext cx="932400" cy="1657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8056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with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tabLst>
                <a:tab pos="9866313" algn="l"/>
              </a:tabLst>
              <a:defRPr>
                <a:solidFill>
                  <a:srgbClr val="16315C"/>
                </a:solidFill>
              </a:defRPr>
            </a:lvl1pPr>
          </a:lstStyle>
          <a:p>
            <a:r>
              <a:rPr lang="en-GB" noProof="0" dirty="0"/>
              <a:t>Click to add headline</a:t>
            </a:r>
          </a:p>
        </p:txBody>
      </p:sp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180000"/>
            <a:ext cx="1135897" cy="864000"/>
          </a:xfrm>
          <a:prstGeom prst="rect">
            <a:avLst/>
          </a:prstGeom>
        </p:spPr>
      </p:pic>
      <p:grpSp>
        <p:nvGrpSpPr>
          <p:cNvPr id="4" name="Grupp 3"/>
          <p:cNvGrpSpPr/>
          <p:nvPr userDrawn="1"/>
        </p:nvGrpSpPr>
        <p:grpSpPr>
          <a:xfrm>
            <a:off x="257113" y="6454130"/>
            <a:ext cx="4677057" cy="237600"/>
            <a:chOff x="1526179" y="6458289"/>
            <a:chExt cx="4677057" cy="23760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26179" y="6458289"/>
              <a:ext cx="816504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Bildobjekt 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9515" y="6502875"/>
              <a:ext cx="893721" cy="180000"/>
            </a:xfrm>
            <a:prstGeom prst="rect">
              <a:avLst/>
            </a:prstGeom>
          </p:spPr>
        </p:pic>
        <p:pic>
          <p:nvPicPr>
            <p:cNvPr id="7" name="Bildobjekt 6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1951" y="6516000"/>
              <a:ext cx="1196628" cy="165600"/>
            </a:xfrm>
            <a:prstGeom prst="rect">
              <a:avLst/>
            </a:prstGeom>
          </p:spPr>
        </p:pic>
        <p:pic>
          <p:nvPicPr>
            <p:cNvPr id="8" name="Bildobjekt 7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7847" y="6515949"/>
              <a:ext cx="932400" cy="165701"/>
            </a:xfrm>
            <a:prstGeom prst="rect">
              <a:avLst/>
            </a:prstGeom>
          </p:spPr>
        </p:pic>
      </p:grpSp>
      <p:sp>
        <p:nvSpPr>
          <p:cNvPr id="11" name="Line 9"/>
          <p:cNvSpPr>
            <a:spLocks noChangeShapeType="1"/>
          </p:cNvSpPr>
          <p:nvPr userDrawn="1"/>
        </p:nvSpPr>
        <p:spPr bwMode="auto">
          <a:xfrm flipV="1">
            <a:off x="276228" y="6310114"/>
            <a:ext cx="11169066" cy="0"/>
          </a:xfrm>
          <a:prstGeom prst="line">
            <a:avLst/>
          </a:prstGeom>
          <a:noFill/>
          <a:ln w="6350">
            <a:solidFill>
              <a:srgbClr val="16315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30" tIns="41465" rIns="82930" bIns="41465"/>
          <a:lstStyle/>
          <a:p>
            <a:endParaRPr lang="sv-SE"/>
          </a:p>
        </p:txBody>
      </p:sp>
      <p:sp>
        <p:nvSpPr>
          <p:cNvPr id="12" name="textruta 11"/>
          <p:cNvSpPr txBox="1"/>
          <p:nvPr userDrawn="1"/>
        </p:nvSpPr>
        <p:spPr>
          <a:xfrm>
            <a:off x="10706099" y="639222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13E7639-1873-42DC-8208-B815D820E144}" type="slidenum">
              <a:rPr lang="sv-SE" smtClean="0"/>
              <a:pPr algn="r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21302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id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/>
          <p:cNvSpPr txBox="1"/>
          <p:nvPr userDrawn="1"/>
        </p:nvSpPr>
        <p:spPr>
          <a:xfrm>
            <a:off x="10706099" y="639222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13E7639-1873-42DC-8208-B815D820E144}" type="slidenum">
              <a:rPr lang="sv-SE" smtClean="0"/>
              <a:pPr algn="r"/>
              <a:t>‹#›</a:t>
            </a:fld>
            <a:endParaRPr lang="sv-SE" dirty="0"/>
          </a:p>
        </p:txBody>
      </p:sp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180000"/>
            <a:ext cx="1135897" cy="864000"/>
          </a:xfrm>
          <a:prstGeom prst="rect">
            <a:avLst/>
          </a:prstGeom>
        </p:spPr>
      </p:pic>
      <p:grpSp>
        <p:nvGrpSpPr>
          <p:cNvPr id="11" name="Grupp 10"/>
          <p:cNvGrpSpPr/>
          <p:nvPr userDrawn="1"/>
        </p:nvGrpSpPr>
        <p:grpSpPr>
          <a:xfrm>
            <a:off x="257113" y="6454130"/>
            <a:ext cx="4677057" cy="237600"/>
            <a:chOff x="1526179" y="6458289"/>
            <a:chExt cx="4677057" cy="237600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26179" y="6458289"/>
              <a:ext cx="816504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Bildobjekt 1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9515" y="6502875"/>
              <a:ext cx="893721" cy="180000"/>
            </a:xfrm>
            <a:prstGeom prst="rect">
              <a:avLst/>
            </a:prstGeom>
          </p:spPr>
        </p:pic>
        <p:pic>
          <p:nvPicPr>
            <p:cNvPr id="14" name="Bildobjekt 13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1951" y="6516000"/>
              <a:ext cx="1196628" cy="165600"/>
            </a:xfrm>
            <a:prstGeom prst="rect">
              <a:avLst/>
            </a:prstGeom>
          </p:spPr>
        </p:pic>
        <p:pic>
          <p:nvPicPr>
            <p:cNvPr id="15" name="Bildobjekt 14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7847" y="6515949"/>
              <a:ext cx="932400" cy="165701"/>
            </a:xfrm>
            <a:prstGeom prst="rect">
              <a:avLst/>
            </a:prstGeom>
          </p:spPr>
        </p:pic>
      </p:grpSp>
      <p:sp>
        <p:nvSpPr>
          <p:cNvPr id="16" name="Line 9"/>
          <p:cNvSpPr>
            <a:spLocks noChangeShapeType="1"/>
          </p:cNvSpPr>
          <p:nvPr userDrawn="1"/>
        </p:nvSpPr>
        <p:spPr bwMode="auto">
          <a:xfrm flipV="1">
            <a:off x="276228" y="6310114"/>
            <a:ext cx="11169066" cy="0"/>
          </a:xfrm>
          <a:prstGeom prst="line">
            <a:avLst/>
          </a:prstGeom>
          <a:noFill/>
          <a:ln w="6350">
            <a:solidFill>
              <a:srgbClr val="16315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30" tIns="41465" rIns="82930" bIns="41465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325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 2"/>
          <p:cNvGrpSpPr/>
          <p:nvPr userDrawn="1"/>
        </p:nvGrpSpPr>
        <p:grpSpPr>
          <a:xfrm>
            <a:off x="257113" y="6454130"/>
            <a:ext cx="4677057" cy="237600"/>
            <a:chOff x="1526179" y="6458289"/>
            <a:chExt cx="4677057" cy="2376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26179" y="6458289"/>
              <a:ext cx="816504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Bildobjekt 4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9515" y="6502875"/>
              <a:ext cx="893721" cy="180000"/>
            </a:xfrm>
            <a:prstGeom prst="rect">
              <a:avLst/>
            </a:prstGeom>
          </p:spPr>
        </p:pic>
        <p:pic>
          <p:nvPicPr>
            <p:cNvPr id="6" name="Bildobjekt 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1951" y="6516000"/>
              <a:ext cx="1196628" cy="165600"/>
            </a:xfrm>
            <a:prstGeom prst="rect">
              <a:avLst/>
            </a:prstGeom>
          </p:spPr>
        </p:pic>
        <p:pic>
          <p:nvPicPr>
            <p:cNvPr id="7" name="Bildobjekt 6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7847" y="6515949"/>
              <a:ext cx="932400" cy="165701"/>
            </a:xfrm>
            <a:prstGeom prst="rect">
              <a:avLst/>
            </a:prstGeom>
          </p:spPr>
        </p:pic>
      </p:grpSp>
      <p:sp>
        <p:nvSpPr>
          <p:cNvPr id="8" name="Line 9"/>
          <p:cNvSpPr>
            <a:spLocks noChangeShapeType="1"/>
          </p:cNvSpPr>
          <p:nvPr userDrawn="1"/>
        </p:nvSpPr>
        <p:spPr bwMode="auto">
          <a:xfrm flipV="1">
            <a:off x="276228" y="6310114"/>
            <a:ext cx="11169066" cy="0"/>
          </a:xfrm>
          <a:prstGeom prst="line">
            <a:avLst/>
          </a:prstGeom>
          <a:noFill/>
          <a:ln w="6350">
            <a:solidFill>
              <a:srgbClr val="16315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30" tIns="41465" rIns="82930" bIns="41465"/>
          <a:lstStyle/>
          <a:p>
            <a:endParaRPr lang="sv-SE"/>
          </a:p>
        </p:txBody>
      </p:sp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180000"/>
            <a:ext cx="1135897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76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 2"/>
          <p:cNvGrpSpPr/>
          <p:nvPr userDrawn="1"/>
        </p:nvGrpSpPr>
        <p:grpSpPr>
          <a:xfrm>
            <a:off x="257113" y="6454130"/>
            <a:ext cx="4677057" cy="237600"/>
            <a:chOff x="1526179" y="6458289"/>
            <a:chExt cx="4677057" cy="2376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26179" y="6458289"/>
              <a:ext cx="816504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Bildobjekt 4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9515" y="6502875"/>
              <a:ext cx="893721" cy="180000"/>
            </a:xfrm>
            <a:prstGeom prst="rect">
              <a:avLst/>
            </a:prstGeom>
          </p:spPr>
        </p:pic>
        <p:pic>
          <p:nvPicPr>
            <p:cNvPr id="6" name="Bildobjekt 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1951" y="6516000"/>
              <a:ext cx="1196628" cy="165600"/>
            </a:xfrm>
            <a:prstGeom prst="rect">
              <a:avLst/>
            </a:prstGeom>
          </p:spPr>
        </p:pic>
        <p:pic>
          <p:nvPicPr>
            <p:cNvPr id="7" name="Bildobjekt 6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7847" y="6515949"/>
              <a:ext cx="932400" cy="165701"/>
            </a:xfrm>
            <a:prstGeom prst="rect">
              <a:avLst/>
            </a:prstGeom>
          </p:spPr>
        </p:pic>
      </p:grpSp>
      <p:sp>
        <p:nvSpPr>
          <p:cNvPr id="8" name="Line 9"/>
          <p:cNvSpPr>
            <a:spLocks noChangeShapeType="1"/>
          </p:cNvSpPr>
          <p:nvPr userDrawn="1"/>
        </p:nvSpPr>
        <p:spPr bwMode="auto">
          <a:xfrm flipV="1">
            <a:off x="276226" y="6310114"/>
            <a:ext cx="11642400" cy="0"/>
          </a:xfrm>
          <a:prstGeom prst="line">
            <a:avLst/>
          </a:prstGeom>
          <a:noFill/>
          <a:ln w="6350">
            <a:solidFill>
              <a:srgbClr val="16315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30" tIns="41465" rIns="82930" bIns="41465"/>
          <a:lstStyle/>
          <a:p>
            <a:endParaRPr lang="sv-SE"/>
          </a:p>
        </p:txBody>
      </p:sp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180000"/>
            <a:ext cx="1135897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949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/>
          </p:cNvGraphicFramePr>
          <p:nvPr>
            <p:custDataLst>
              <p:tags r:id="rId2"/>
            </p:custDataLst>
            <p:extLst/>
          </p:nvPr>
        </p:nvGraphicFramePr>
        <p:xfrm>
          <a:off x="2" y="0"/>
          <a:ext cx="195434" cy="1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9" name="think-cell Slide" r:id="rId4" imgW="0" imgH="0" progId="TCLayout.ActiveDocument.1">
                  <p:embed/>
                </p:oleObj>
              </mc:Choice>
              <mc:Fallback>
                <p:oleObj name="think-cell Slide" r:id="rId4" imgW="0" imgH="0" progId="TCLayout.ActiveDocument.1">
                  <p:embed/>
                  <p:pic>
                    <p:nvPicPr>
                      <p:cNvPr id="6" name="Objekt 5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" y="0"/>
                        <a:ext cx="195434" cy="1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3999" y="-895107"/>
            <a:ext cx="11169138" cy="1477328"/>
          </a:xfrm>
        </p:spPr>
        <p:txBody>
          <a:bodyPr>
            <a:spAutoFit/>
          </a:bodyPr>
          <a:lstStyle>
            <a:lvl1pPr marL="0" marR="0" indent="0" algn="l" defTabSz="77925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Message // synthesis of the content on the slide adding to the overarching storyline </a:t>
            </a:r>
            <a:br>
              <a:rPr lang="en-US" dirty="0"/>
            </a:br>
            <a:r>
              <a:rPr lang="en-US" dirty="0"/>
              <a:t>[Arial 16pt – lower case letters – max two lines]</a:t>
            </a:r>
            <a:endParaRPr lang="en-US" noProof="0" dirty="0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638950" y="36953"/>
            <a:ext cx="5044189" cy="122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>
              <a:spcBef>
                <a:spcPct val="0"/>
              </a:spcBef>
              <a:defRPr sz="681">
                <a:solidFill>
                  <a:schemeClr val="accent3"/>
                </a:solidFill>
              </a:defRPr>
            </a:lvl1pPr>
          </a:lstStyle>
          <a:p>
            <a:r>
              <a:rPr lang="en-US" dirty="0" err="1">
                <a:solidFill>
                  <a:srgbClr val="8C8C8C"/>
                </a:solidFill>
                <a:latin typeface="Arial"/>
                <a:cs typeface="Arial" charset="0"/>
              </a:rPr>
              <a:t>Fremtiden</a:t>
            </a:r>
            <a:r>
              <a:rPr lang="en-US" dirty="0">
                <a:solidFill>
                  <a:srgbClr val="8C8C8C"/>
                </a:solidFill>
                <a:latin typeface="Arial"/>
                <a:cs typeface="Arial" charset="0"/>
              </a:rPr>
              <a:t> </a:t>
            </a:r>
            <a:r>
              <a:rPr lang="en-US" dirty="0" err="1">
                <a:solidFill>
                  <a:srgbClr val="8C8C8C"/>
                </a:solidFill>
                <a:latin typeface="Arial"/>
                <a:cs typeface="Arial" charset="0"/>
              </a:rPr>
              <a:t>er</a:t>
            </a:r>
            <a:r>
              <a:rPr lang="en-US" dirty="0">
                <a:solidFill>
                  <a:srgbClr val="8C8C8C"/>
                </a:solidFill>
                <a:latin typeface="Arial"/>
                <a:cs typeface="Arial" charset="0"/>
              </a:rPr>
              <a:t> </a:t>
            </a:r>
            <a:r>
              <a:rPr lang="en-US" dirty="0" err="1">
                <a:solidFill>
                  <a:srgbClr val="8C8C8C"/>
                </a:solidFill>
                <a:latin typeface="Arial"/>
                <a:cs typeface="Arial" charset="0"/>
              </a:rPr>
              <a:t>elektrisk</a:t>
            </a:r>
            <a:endParaRPr lang="en-US" dirty="0">
              <a:solidFill>
                <a:srgbClr val="8C8C8C"/>
              </a:solidFill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00789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6179" y="900000"/>
            <a:ext cx="9900000" cy="108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add headline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6179" y="2268000"/>
            <a:ext cx="9900000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Level two</a:t>
            </a:r>
          </a:p>
          <a:p>
            <a:pPr lvl="2"/>
            <a:r>
              <a:rPr lang="en-GB" noProof="0" dirty="0"/>
              <a:t>Level three</a:t>
            </a:r>
          </a:p>
          <a:p>
            <a:pPr lvl="3"/>
            <a:r>
              <a:rPr lang="en-GB" noProof="0" dirty="0"/>
              <a:t>Level four</a:t>
            </a:r>
          </a:p>
          <a:p>
            <a:pPr lvl="4"/>
            <a:r>
              <a:rPr lang="en-GB" noProof="0" dirty="0"/>
              <a:t>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78" r:id="rId2"/>
    <p:sldLayoutId id="2147483764" r:id="rId3"/>
    <p:sldLayoutId id="2147483765" r:id="rId4"/>
    <p:sldLayoutId id="2147483789" r:id="rId5"/>
    <p:sldLayoutId id="2147483766" r:id="rId6"/>
    <p:sldLayoutId id="2147483791" r:id="rId7"/>
    <p:sldLayoutId id="2147483790" r:id="rId8"/>
    <p:sldLayoutId id="2147483818" r:id="rId9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cap="none" baseline="0">
          <a:solidFill>
            <a:srgbClr val="16315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565656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565656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565656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565656"/>
          </a:solidFill>
          <a:latin typeface="Arial" charset="0"/>
          <a:cs typeface="Arial" charset="0"/>
        </a:defRPr>
      </a:lvl5pPr>
      <a:lvl6pPr marL="414659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565656"/>
          </a:solidFill>
          <a:latin typeface="Arial" charset="0"/>
          <a:cs typeface="Arial" charset="0"/>
        </a:defRPr>
      </a:lvl6pPr>
      <a:lvl7pPr marL="829317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565656"/>
          </a:solidFill>
          <a:latin typeface="Arial" charset="0"/>
          <a:cs typeface="Arial" charset="0"/>
        </a:defRPr>
      </a:lvl7pPr>
      <a:lvl8pPr marL="1243976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565656"/>
          </a:solidFill>
          <a:latin typeface="Arial" charset="0"/>
          <a:cs typeface="Arial" charset="0"/>
        </a:defRPr>
      </a:lvl8pPr>
      <a:lvl9pPr marL="1658637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565656"/>
          </a:solidFill>
          <a:latin typeface="Arial" charset="0"/>
          <a:cs typeface="Arial" charset="0"/>
        </a:defRPr>
      </a:lvl9pPr>
    </p:titleStyle>
    <p:bodyStyle>
      <a:lvl1pPr marL="322511" indent="-322511" algn="l" rtl="0" eaLnBrk="1" fontAlgn="base" hangingPunct="1">
        <a:lnSpc>
          <a:spcPct val="120000"/>
        </a:lnSpc>
        <a:spcBef>
          <a:spcPct val="0"/>
        </a:spcBef>
        <a:spcAft>
          <a:spcPts val="1800"/>
        </a:spcAft>
        <a:buClr>
          <a:srgbClr val="16315C"/>
        </a:buClr>
        <a:buSzPct val="120000"/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64396" indent="-240445" algn="l" rtl="0" eaLnBrk="1" fontAlgn="base" hangingPunct="1">
        <a:lnSpc>
          <a:spcPct val="120000"/>
        </a:lnSpc>
        <a:spcBef>
          <a:spcPct val="0"/>
        </a:spcBef>
        <a:spcAft>
          <a:spcPts val="1200"/>
        </a:spcAft>
        <a:buClr>
          <a:srgbClr val="71A4B9"/>
        </a:buClr>
        <a:buSzPct val="120000"/>
        <a:buFont typeface="Arial" panose="020B0604020202020204" pitchFamily="34" charset="0"/>
        <a:buChar char="−"/>
        <a:defRPr sz="2000">
          <a:solidFill>
            <a:schemeClr val="tx1"/>
          </a:solidFill>
          <a:latin typeface="+mn-lt"/>
          <a:cs typeface="+mn-cs"/>
        </a:defRPr>
      </a:lvl2pPr>
      <a:lvl3pPr marL="783246" indent="-217409" algn="l" rtl="0" eaLnBrk="1" fontAlgn="base" hangingPunct="1">
        <a:lnSpc>
          <a:spcPct val="120000"/>
        </a:lnSpc>
        <a:spcBef>
          <a:spcPct val="0"/>
        </a:spcBef>
        <a:spcAft>
          <a:spcPts val="1200"/>
        </a:spcAft>
        <a:buClr>
          <a:srgbClr val="16315C"/>
        </a:buClr>
        <a:buSzPct val="110000"/>
        <a:buFont typeface="Arial" panose="020B0604020202020204" pitchFamily="34" charset="0"/>
        <a:buChar char="•"/>
        <a:defRPr sz="1800">
          <a:solidFill>
            <a:schemeClr val="tx1"/>
          </a:solidFill>
          <a:latin typeface="+mn-lt"/>
          <a:cs typeface="+mn-cs"/>
        </a:defRPr>
      </a:lvl3pPr>
      <a:lvl4pPr marL="1013613" indent="-228927" algn="l" rtl="0" eaLnBrk="1" fontAlgn="base" hangingPunct="1">
        <a:lnSpc>
          <a:spcPct val="120000"/>
        </a:lnSpc>
        <a:spcBef>
          <a:spcPct val="0"/>
        </a:spcBef>
        <a:spcAft>
          <a:spcPts val="1200"/>
        </a:spcAft>
        <a:buClr>
          <a:srgbClr val="71A4B9"/>
        </a:buClr>
        <a:buSzPct val="120000"/>
        <a:buFont typeface="Arial" panose="020B0604020202020204" pitchFamily="34" charset="0"/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1220941" indent="-205889" algn="l" rtl="0" eaLnBrk="1" fontAlgn="base" hangingPunct="1">
        <a:lnSpc>
          <a:spcPct val="120000"/>
        </a:lnSpc>
        <a:spcBef>
          <a:spcPct val="0"/>
        </a:spcBef>
        <a:spcAft>
          <a:spcPts val="1200"/>
        </a:spcAft>
        <a:buClr>
          <a:srgbClr val="16315C"/>
        </a:buClr>
        <a:buSzPct val="110000"/>
        <a:buFont typeface="Arial" panose="020B0604020202020204" pitchFamily="34" charset="0"/>
        <a:buChar char="•"/>
        <a:defRPr sz="1800">
          <a:solidFill>
            <a:schemeClr val="tx1"/>
          </a:solidFill>
          <a:latin typeface="+mn-lt"/>
          <a:cs typeface="+mn-cs"/>
        </a:defRPr>
      </a:lvl5pPr>
      <a:lvl6pPr marL="1635599" indent="-205889" algn="l" rtl="0" eaLnBrk="1" fontAlgn="base" hangingPunct="1">
        <a:spcBef>
          <a:spcPct val="0"/>
        </a:spcBef>
        <a:spcAft>
          <a:spcPct val="100000"/>
        </a:spcAft>
        <a:buClr>
          <a:schemeClr val="tx1"/>
        </a:buClr>
        <a:buFont typeface="Arial" charset="0"/>
        <a:buChar char="&gt;"/>
        <a:defRPr sz="1200">
          <a:solidFill>
            <a:srgbClr val="565656"/>
          </a:solidFill>
          <a:latin typeface="+mn-lt"/>
          <a:cs typeface="+mn-cs"/>
        </a:defRPr>
      </a:lvl6pPr>
      <a:lvl7pPr marL="2050259" indent="-205889" algn="l" rtl="0" eaLnBrk="1" fontAlgn="base" hangingPunct="1">
        <a:spcBef>
          <a:spcPct val="0"/>
        </a:spcBef>
        <a:spcAft>
          <a:spcPct val="100000"/>
        </a:spcAft>
        <a:buClr>
          <a:schemeClr val="tx1"/>
        </a:buClr>
        <a:buFont typeface="Arial" charset="0"/>
        <a:buChar char="&gt;"/>
        <a:defRPr sz="1200">
          <a:solidFill>
            <a:srgbClr val="565656"/>
          </a:solidFill>
          <a:latin typeface="+mn-lt"/>
          <a:cs typeface="+mn-cs"/>
        </a:defRPr>
      </a:lvl7pPr>
      <a:lvl8pPr marL="2464916" indent="-205889" algn="l" rtl="0" eaLnBrk="1" fontAlgn="base" hangingPunct="1">
        <a:spcBef>
          <a:spcPct val="0"/>
        </a:spcBef>
        <a:spcAft>
          <a:spcPct val="100000"/>
        </a:spcAft>
        <a:buClr>
          <a:schemeClr val="tx1"/>
        </a:buClr>
        <a:buFont typeface="Arial" charset="0"/>
        <a:buChar char="&gt;"/>
        <a:defRPr sz="1200">
          <a:solidFill>
            <a:srgbClr val="565656"/>
          </a:solidFill>
          <a:latin typeface="+mn-lt"/>
          <a:cs typeface="+mn-cs"/>
        </a:defRPr>
      </a:lvl8pPr>
      <a:lvl9pPr marL="2879577" indent="-205889" algn="l" rtl="0" eaLnBrk="1" fontAlgn="base" hangingPunct="1">
        <a:spcBef>
          <a:spcPct val="0"/>
        </a:spcBef>
        <a:spcAft>
          <a:spcPct val="100000"/>
        </a:spcAft>
        <a:buClr>
          <a:schemeClr val="tx1"/>
        </a:buClr>
        <a:buFont typeface="Arial" charset="0"/>
        <a:buChar char="&gt;"/>
        <a:defRPr sz="1200">
          <a:solidFill>
            <a:srgbClr val="565656"/>
          </a:solidFill>
          <a:latin typeface="+mn-lt"/>
          <a:cs typeface="+mn-cs"/>
        </a:defRPr>
      </a:lvl9pPr>
    </p:bodyStyle>
    <p:otherStyle>
      <a:defPPr>
        <a:defRPr lang="sv-SE"/>
      </a:defPPr>
      <a:lvl1pPr marL="0" algn="l" defTabSz="8293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59" algn="l" defTabSz="8293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317" algn="l" defTabSz="8293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976" algn="l" defTabSz="8293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637" algn="l" defTabSz="8293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294" algn="l" defTabSz="8293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955" algn="l" defTabSz="8293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614" algn="l" defTabSz="8293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271" algn="l" defTabSz="8293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0.jpeg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tags" Target="../tags/tag4.xml"/><Relationship Id="rId7" Type="http://schemas.openxmlformats.org/officeDocument/2006/relationships/image" Target="../media/image13.emf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13.emf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0963" y="2637706"/>
            <a:ext cx="11322330" cy="8002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eSett</a:t>
            </a:r>
            <a:r>
              <a:rPr lang="en-US" dirty="0"/>
              <a:t> customer committee, May 7</a:t>
            </a:r>
            <a:r>
              <a:rPr lang="en-US" baseline="30000" dirty="0"/>
              <a:t>th</a:t>
            </a:r>
            <a:r>
              <a:rPr lang="en-US" dirty="0"/>
              <a:t> 2019</a:t>
            </a:r>
          </a:p>
          <a:p>
            <a:r>
              <a:rPr lang="en-US" sz="2800" dirty="0"/>
              <a:t>Status of Nordic Balancing Model including 15 minutes time resolution</a:t>
            </a:r>
          </a:p>
        </p:txBody>
      </p:sp>
    </p:spTree>
    <p:extLst>
      <p:ext uri="{BB962C8B-B14F-4D97-AF65-F5344CB8AC3E}">
        <p14:creationId xmlns:p14="http://schemas.microsoft.com/office/powerpoint/2010/main" val="3463274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Timing of 15 minutes resolution in the Nordic region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526179" y="2277666"/>
            <a:ext cx="9900000" cy="339404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800" dirty="0"/>
              <a:t>Implementation of 15 minutes resolution requires extensive automation of processes in the control centers and implementation of 15 min mFRR market. </a:t>
            </a:r>
          </a:p>
          <a:p>
            <a:pPr>
              <a:spcAft>
                <a:spcPts val="600"/>
              </a:spcAft>
            </a:pPr>
            <a:r>
              <a:rPr lang="en-US" sz="1800" dirty="0"/>
              <a:t>Changes are also needed within: </a:t>
            </a:r>
          </a:p>
          <a:p>
            <a:pPr lvl="1">
              <a:spcAft>
                <a:spcPts val="600"/>
              </a:spcAft>
            </a:pPr>
            <a:r>
              <a:rPr lang="en-US" sz="1600" dirty="0" err="1"/>
              <a:t>Datahubs</a:t>
            </a:r>
            <a:r>
              <a:rPr lang="en-US" sz="1600" dirty="0"/>
              <a:t> </a:t>
            </a:r>
          </a:p>
          <a:p>
            <a:pPr lvl="1">
              <a:spcAft>
                <a:spcPts val="600"/>
              </a:spcAft>
            </a:pPr>
            <a:r>
              <a:rPr lang="en-US" sz="1600" dirty="0" err="1"/>
              <a:t>eSett</a:t>
            </a:r>
            <a:r>
              <a:rPr lang="en-US" sz="1600" dirty="0"/>
              <a:t> </a:t>
            </a:r>
          </a:p>
          <a:p>
            <a:pPr lvl="1">
              <a:spcAft>
                <a:spcPts val="600"/>
              </a:spcAft>
            </a:pPr>
            <a:r>
              <a:rPr lang="en-US" sz="1600" dirty="0"/>
              <a:t>IT-systems of all market participants</a:t>
            </a:r>
          </a:p>
          <a:p>
            <a:pPr lvl="1">
              <a:spcAft>
                <a:spcPts val="600"/>
              </a:spcAft>
            </a:pPr>
            <a:r>
              <a:rPr lang="en-US" sz="1600" dirty="0"/>
              <a:t>Meters</a:t>
            </a:r>
          </a:p>
        </p:txBody>
      </p:sp>
      <p:sp>
        <p:nvSpPr>
          <p:cNvPr id="5" name="Right Arrow 3"/>
          <p:cNvSpPr/>
          <p:nvPr/>
        </p:nvSpPr>
        <p:spPr>
          <a:xfrm>
            <a:off x="1529553" y="4941962"/>
            <a:ext cx="9577064" cy="1152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Massive change for Nordic electricity markets and power system</a:t>
            </a:r>
          </a:p>
        </p:txBody>
      </p:sp>
    </p:spTree>
    <p:extLst>
      <p:ext uri="{BB962C8B-B14F-4D97-AF65-F5344CB8AC3E}">
        <p14:creationId xmlns:p14="http://schemas.microsoft.com/office/powerpoint/2010/main" val="1169194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 for NBM including 15 minutes time resolution will be updated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526179" y="2061642"/>
            <a:ext cx="9900000" cy="39600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TSOs are updating a joint roadmap for NBM including 15 minutes time resolution. Stakeholders will be consulted during the preparation of the roadmap.</a:t>
            </a:r>
          </a:p>
          <a:p>
            <a:pPr>
              <a:spcAft>
                <a:spcPts val="1200"/>
              </a:spcAft>
            </a:pPr>
            <a:r>
              <a:rPr lang="en-US" dirty="0"/>
              <a:t>Implementation of AOF (Activation Optimization Function), automatic bid selection and 15min mFRR market are some of the prerequisites before 15 min ISP can be implemented.</a:t>
            </a:r>
          </a:p>
          <a:p>
            <a:pPr>
              <a:spcAft>
                <a:spcPts val="1200"/>
              </a:spcAft>
            </a:pPr>
            <a:r>
              <a:rPr lang="en-US" dirty="0"/>
              <a:t>New TSO proposal for NBM roadmap will be presented at the stakeholder webinar on May 29.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60993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of roadmap work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TSOs can now </a:t>
            </a:r>
            <a:r>
              <a:rPr lang="en-US" b="1" dirty="0"/>
              <a:t>confirm</a:t>
            </a:r>
            <a:r>
              <a:rPr lang="en-US" dirty="0"/>
              <a:t> that more time is required for implementation of 15 minutes resolution due to changes of TSO processes.</a:t>
            </a:r>
          </a:p>
          <a:p>
            <a:pPr>
              <a:spcAft>
                <a:spcPts val="1200"/>
              </a:spcAft>
            </a:pPr>
            <a:r>
              <a:rPr lang="en-US" dirty="0"/>
              <a:t>TSOs can’t decide on postponement of 15 minutes resolution go-live – NRA decision is needed.</a:t>
            </a:r>
          </a:p>
          <a:p>
            <a:pPr>
              <a:spcAft>
                <a:spcPts val="1200"/>
              </a:spcAft>
            </a:pPr>
            <a:r>
              <a:rPr lang="en-US" dirty="0"/>
              <a:t>Recommendation based on the TSOs work so far and the current understanding: </a:t>
            </a:r>
            <a:r>
              <a:rPr lang="en-US" b="1" dirty="0"/>
              <a:t>Go-live of 15 minutes resolution requires at least more than a year compared to original road map</a:t>
            </a:r>
            <a:r>
              <a:rPr lang="en-US" dirty="0"/>
              <a:t>. 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46003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ubrik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TSO work subject to change </a:t>
            </a:r>
            <a:br>
              <a:rPr lang="en-US" dirty="0"/>
            </a:br>
            <a:endParaRPr lang="sv-SE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7616789" y="3314103"/>
            <a:ext cx="31461" cy="23964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464205" y="2639447"/>
            <a:ext cx="2441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15 minutes resolution </a:t>
            </a:r>
          </a:p>
          <a:p>
            <a:pPr algn="ctr"/>
            <a:r>
              <a:rPr lang="en-US" dirty="0"/>
              <a:t>go-live</a:t>
            </a:r>
          </a:p>
        </p:txBody>
      </p:sp>
      <p:sp>
        <p:nvSpPr>
          <p:cNvPr id="7" name="Rectangle 6"/>
          <p:cNvSpPr/>
          <p:nvPr/>
        </p:nvSpPr>
        <p:spPr>
          <a:xfrm>
            <a:off x="7679560" y="4221882"/>
            <a:ext cx="3098547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mFRR market with 15 min process </a:t>
            </a:r>
          </a:p>
        </p:txBody>
      </p:sp>
      <p:sp>
        <p:nvSpPr>
          <p:cNvPr id="9" name="Rectangle 8"/>
          <p:cNvSpPr/>
          <p:nvPr/>
        </p:nvSpPr>
        <p:spPr>
          <a:xfrm>
            <a:off x="5458034" y="4221882"/>
            <a:ext cx="2160239" cy="50405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Trial run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2125101"/>
            <a:ext cx="3099457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New Nordic aFRR Capacity market go-live Q1/2020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552971" y="5181492"/>
            <a:ext cx="9330334" cy="9988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Today’s balancing model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9883305" y="5085978"/>
            <a:ext cx="2308412" cy="11898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ACE based balancing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895720" y="4712249"/>
            <a:ext cx="2128929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New imbalance model </a:t>
            </a:r>
          </a:p>
          <a:p>
            <a:pPr algn="ctr"/>
            <a:r>
              <a:rPr lang="en-US" sz="1200" dirty="0"/>
              <a:t>(1-balance/1-price)</a:t>
            </a:r>
          </a:p>
        </p:txBody>
      </p:sp>
      <p:sp>
        <p:nvSpPr>
          <p:cNvPr id="2" name="Isosceles Triangle 1"/>
          <p:cNvSpPr/>
          <p:nvPr/>
        </p:nvSpPr>
        <p:spPr>
          <a:xfrm>
            <a:off x="2806602" y="1934953"/>
            <a:ext cx="698697" cy="72008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Isosceles Triangle 2"/>
          <p:cNvSpPr/>
          <p:nvPr/>
        </p:nvSpPr>
        <p:spPr>
          <a:xfrm>
            <a:off x="7179011" y="4005858"/>
            <a:ext cx="934800" cy="7971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15</a:t>
            </a:r>
          </a:p>
          <a:p>
            <a:pPr algn="ctr"/>
            <a:r>
              <a:rPr lang="en-US" sz="1200" dirty="0"/>
              <a:t>ISP</a:t>
            </a:r>
          </a:p>
          <a:p>
            <a:pPr algn="ctr"/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401324" y="2810047"/>
            <a:ext cx="1774495" cy="50405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NBM Roadmap update </a:t>
            </a:r>
          </a:p>
        </p:txBody>
      </p:sp>
      <p:sp>
        <p:nvSpPr>
          <p:cNvPr id="29" name="Isosceles Triangle 28"/>
          <p:cNvSpPr/>
          <p:nvPr/>
        </p:nvSpPr>
        <p:spPr>
          <a:xfrm>
            <a:off x="10155994" y="1421399"/>
            <a:ext cx="255958" cy="26663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0500671" y="1413570"/>
            <a:ext cx="7216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= go-live</a:t>
            </a:r>
          </a:p>
        </p:txBody>
      </p:sp>
      <p:sp>
        <p:nvSpPr>
          <p:cNvPr id="31" name="Isosceles Triangle 30"/>
          <p:cNvSpPr/>
          <p:nvPr/>
        </p:nvSpPr>
        <p:spPr>
          <a:xfrm>
            <a:off x="4753560" y="4581923"/>
            <a:ext cx="704473" cy="648072"/>
          </a:xfrm>
          <a:prstGeom prst="triangle">
            <a:avLst>
              <a:gd name="adj" fmla="val 480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260105" y="3479188"/>
            <a:ext cx="4245265" cy="50405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TSO operator support – 15 min ISP compliant</a:t>
            </a:r>
          </a:p>
        </p:txBody>
      </p:sp>
      <p:sp>
        <p:nvSpPr>
          <p:cNvPr id="33" name="Isosceles Triangle 32"/>
          <p:cNvSpPr/>
          <p:nvPr/>
        </p:nvSpPr>
        <p:spPr>
          <a:xfrm>
            <a:off x="5189150" y="3366851"/>
            <a:ext cx="706662" cy="639007"/>
          </a:xfrm>
          <a:prstGeom prst="triangle">
            <a:avLst>
              <a:gd name="adj" fmla="val 48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489075" y="189434"/>
            <a:ext cx="8280920" cy="1089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10000"/>
              </a:lnSpc>
              <a:defRPr sz="3200" cap="none" baseline="0">
                <a:solidFill>
                  <a:srgbClr val="16315C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sz="2800">
                <a:solidFill>
                  <a:srgbClr val="565656"/>
                </a:solidFill>
              </a:defRPr>
            </a:lvl2pPr>
            <a:lvl3pPr eaLnBrk="1" hangingPunct="1">
              <a:defRPr sz="2800">
                <a:solidFill>
                  <a:srgbClr val="565656"/>
                </a:solidFill>
              </a:defRPr>
            </a:lvl3pPr>
            <a:lvl4pPr eaLnBrk="1" hangingPunct="1">
              <a:defRPr sz="2800">
                <a:solidFill>
                  <a:srgbClr val="565656"/>
                </a:solidFill>
              </a:defRPr>
            </a:lvl4pPr>
            <a:lvl5pPr eaLnBrk="1" hangingPunct="1">
              <a:defRPr sz="2800">
                <a:solidFill>
                  <a:srgbClr val="565656"/>
                </a:solidFill>
              </a:defRPr>
            </a:lvl5pPr>
            <a:lvl6pPr marL="414659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565656"/>
                </a:solidFill>
              </a:defRPr>
            </a:lvl6pPr>
            <a:lvl7pPr marL="829317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565656"/>
                </a:solidFill>
              </a:defRPr>
            </a:lvl7pPr>
            <a:lvl8pPr marL="1243976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565656"/>
                </a:solidFill>
              </a:defRPr>
            </a:lvl8pPr>
            <a:lvl9pPr marL="1658637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565656"/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25" name="Isosceles Triangle 28"/>
          <p:cNvSpPr/>
          <p:nvPr/>
        </p:nvSpPr>
        <p:spPr>
          <a:xfrm>
            <a:off x="10140632" y="1819196"/>
            <a:ext cx="255958" cy="266637"/>
          </a:xfrm>
          <a:prstGeom prst="triangl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6" name="TextBox 3"/>
          <p:cNvSpPr txBox="1"/>
          <p:nvPr/>
        </p:nvSpPr>
        <p:spPr>
          <a:xfrm>
            <a:off x="10572679" y="1820357"/>
            <a:ext cx="10695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= go-live </a:t>
            </a:r>
          </a:p>
          <a:p>
            <a:r>
              <a:rPr lang="en-US" sz="1100" dirty="0"/>
              <a:t>(TSO internal)</a:t>
            </a:r>
          </a:p>
        </p:txBody>
      </p:sp>
    </p:spTree>
    <p:extLst>
      <p:ext uri="{BB962C8B-B14F-4D97-AF65-F5344CB8AC3E}">
        <p14:creationId xmlns:p14="http://schemas.microsoft.com/office/powerpoint/2010/main" val="2929567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Stakeholder</a:t>
            </a:r>
            <a:r>
              <a:rPr lang="sv-SE" dirty="0"/>
              <a:t> </a:t>
            </a:r>
            <a:r>
              <a:rPr lang="sv-SE" dirty="0" err="1"/>
              <a:t>involvement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526179" y="1980250"/>
            <a:ext cx="9900000" cy="4247750"/>
          </a:xfrm>
        </p:spPr>
        <p:txBody>
          <a:bodyPr>
            <a:normAutofit fontScale="70000" lnSpcReduction="20000"/>
          </a:bodyPr>
          <a:lstStyle/>
          <a:p>
            <a:r>
              <a:rPr lang="sv-SE" dirty="0"/>
              <a:t>Nordic </a:t>
            </a:r>
            <a:r>
              <a:rPr lang="sv-SE" dirty="0" err="1"/>
              <a:t>reference</a:t>
            </a:r>
            <a:r>
              <a:rPr lang="sv-SE" dirty="0"/>
              <a:t> </a:t>
            </a:r>
            <a:r>
              <a:rPr lang="sv-SE" dirty="0" err="1"/>
              <a:t>group</a:t>
            </a:r>
            <a:r>
              <a:rPr lang="sv-SE" dirty="0"/>
              <a:t> </a:t>
            </a:r>
            <a:r>
              <a:rPr lang="sv-SE" dirty="0" err="1"/>
              <a:t>established</a:t>
            </a:r>
            <a:r>
              <a:rPr lang="sv-SE" dirty="0"/>
              <a:t>:</a:t>
            </a:r>
          </a:p>
          <a:p>
            <a:pPr lvl="1"/>
            <a:r>
              <a:rPr lang="sv-SE" dirty="0" err="1"/>
              <a:t>Purpose</a:t>
            </a:r>
            <a:endParaRPr lang="sv-SE" dirty="0"/>
          </a:p>
          <a:p>
            <a:pPr lvl="2"/>
            <a:r>
              <a:rPr lang="en-US" sz="1900" dirty="0"/>
              <a:t>contribute to the planning of the common Nordic NBM Roadmap </a:t>
            </a:r>
          </a:p>
          <a:p>
            <a:pPr lvl="2"/>
            <a:r>
              <a:rPr lang="en-US" sz="1900" dirty="0"/>
              <a:t>follow the implementation phase</a:t>
            </a:r>
          </a:p>
          <a:p>
            <a:pPr lvl="2"/>
            <a:r>
              <a:rPr lang="en-US" sz="1900" dirty="0"/>
              <a:t>identify risks and propose ways to mitigate them</a:t>
            </a:r>
          </a:p>
          <a:p>
            <a:pPr lvl="2"/>
            <a:r>
              <a:rPr lang="en-US" sz="1900" dirty="0"/>
              <a:t>increase stakeholder awareness of NBM and 15 minutes time resolution</a:t>
            </a:r>
          </a:p>
          <a:p>
            <a:pPr lvl="1"/>
            <a:r>
              <a:rPr lang="en-US" dirty="0"/>
              <a:t>Members represent a wide range of market participants and are nominated to the group by industry associations of each Nordic country. Regulators are observer members in the group</a:t>
            </a:r>
            <a:r>
              <a:rPr lang="sv-SE" dirty="0"/>
              <a:t> </a:t>
            </a:r>
          </a:p>
          <a:p>
            <a:pPr lvl="1"/>
            <a:r>
              <a:rPr lang="sv-SE" dirty="0" err="1"/>
              <a:t>First</a:t>
            </a:r>
            <a:r>
              <a:rPr lang="sv-SE" dirty="0"/>
              <a:t> meeting May 21, the </a:t>
            </a:r>
            <a:r>
              <a:rPr lang="sv-SE" dirty="0" err="1"/>
              <a:t>aim</a:t>
            </a:r>
            <a:r>
              <a:rPr lang="sv-SE" dirty="0"/>
              <a:t> is to </a:t>
            </a:r>
            <a:r>
              <a:rPr lang="sv-SE" dirty="0" err="1"/>
              <a:t>have</a:t>
            </a:r>
            <a:r>
              <a:rPr lang="sv-SE" dirty="0"/>
              <a:t> </a:t>
            </a:r>
            <a:r>
              <a:rPr lang="sv-SE" dirty="0" err="1"/>
              <a:t>four</a:t>
            </a:r>
            <a:r>
              <a:rPr lang="sv-SE" dirty="0"/>
              <a:t> meetings per </a:t>
            </a:r>
            <a:r>
              <a:rPr lang="sv-SE" dirty="0" err="1"/>
              <a:t>year</a:t>
            </a:r>
            <a:endParaRPr lang="sv-SE" dirty="0"/>
          </a:p>
          <a:p>
            <a:r>
              <a:rPr lang="sv-SE" dirty="0"/>
              <a:t>Information is </a:t>
            </a:r>
            <a:r>
              <a:rPr lang="sv-SE" dirty="0" err="1"/>
              <a:t>published</a:t>
            </a:r>
            <a:r>
              <a:rPr lang="sv-SE" dirty="0"/>
              <a:t> on NBM </a:t>
            </a:r>
            <a:r>
              <a:rPr lang="sv-SE" dirty="0" err="1"/>
              <a:t>website</a:t>
            </a:r>
            <a:r>
              <a:rPr lang="sv-SE" dirty="0"/>
              <a:t> http://nordicbalancingmodel.net/</a:t>
            </a:r>
          </a:p>
          <a:p>
            <a:r>
              <a:rPr lang="sv-SE" dirty="0" err="1"/>
              <a:t>Webinars</a:t>
            </a:r>
            <a:r>
              <a:rPr lang="sv-SE" dirty="0"/>
              <a:t> to be </a:t>
            </a:r>
            <a:r>
              <a:rPr lang="sv-SE" dirty="0" err="1"/>
              <a:t>organised</a:t>
            </a:r>
            <a:r>
              <a:rPr lang="sv-SE" dirty="0"/>
              <a:t> on </a:t>
            </a:r>
            <a:r>
              <a:rPr lang="sv-SE" dirty="0" err="1"/>
              <a:t>current</a:t>
            </a:r>
            <a:r>
              <a:rPr lang="sv-SE" dirty="0"/>
              <a:t> </a:t>
            </a:r>
            <a:r>
              <a:rPr lang="sv-SE" dirty="0" err="1"/>
              <a:t>topics</a:t>
            </a:r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68886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9075" y="909514"/>
            <a:ext cx="9900000" cy="1080250"/>
          </a:xfrm>
        </p:spPr>
        <p:txBody>
          <a:bodyPr/>
          <a:lstStyle/>
          <a:p>
            <a:r>
              <a:rPr lang="en-US" dirty="0"/>
              <a:t>Next steps for NBM roadmap update process </a:t>
            </a:r>
          </a:p>
        </p:txBody>
      </p:sp>
      <p:sp>
        <p:nvSpPr>
          <p:cNvPr id="4" name="Right Arrow 3"/>
          <p:cNvSpPr/>
          <p:nvPr/>
        </p:nvSpPr>
        <p:spPr>
          <a:xfrm>
            <a:off x="1341240" y="2205658"/>
            <a:ext cx="3312368" cy="1152128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TSO replanning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943122" y="3036863"/>
            <a:ext cx="129614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First meeting of NBM reference group 21.5.</a:t>
            </a:r>
          </a:p>
        </p:txBody>
      </p:sp>
      <p:sp>
        <p:nvSpPr>
          <p:cNvPr id="8" name="Right Arrow 7"/>
          <p:cNvSpPr/>
          <p:nvPr/>
        </p:nvSpPr>
        <p:spPr>
          <a:xfrm>
            <a:off x="5593531" y="2909687"/>
            <a:ext cx="3024336" cy="1152128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stakeholder </a:t>
            </a:r>
          </a:p>
          <a:p>
            <a:pPr algn="ctr"/>
            <a:r>
              <a:rPr lang="en-US" dirty="0"/>
              <a:t>consultation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8114659" y="3573810"/>
            <a:ext cx="1944216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Updated</a:t>
            </a:r>
            <a:br>
              <a:rPr lang="en-US" dirty="0"/>
            </a:br>
            <a:r>
              <a:rPr lang="en-US" dirty="0"/>
              <a:t>NBM Roadmap considering the stakeholder feedback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9769995" y="4508293"/>
            <a:ext cx="2304256" cy="1152128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NRA process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05473" y="2333229"/>
            <a:ext cx="129614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Solutions Seminar</a:t>
            </a:r>
          </a:p>
          <a:p>
            <a:pPr algn="ctr"/>
            <a:r>
              <a:rPr lang="en-US" sz="1600" dirty="0"/>
              <a:t>26.4.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267654" y="2620239"/>
            <a:ext cx="1584176" cy="2304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 TSO proposal for NBM roadmap 29.5. </a:t>
            </a:r>
          </a:p>
          <a:p>
            <a:pPr algn="ctr"/>
            <a:r>
              <a:rPr lang="en-US" dirty="0"/>
              <a:t>Stakeholder webinar </a:t>
            </a:r>
          </a:p>
        </p:txBody>
      </p:sp>
    </p:spTree>
    <p:extLst>
      <p:ext uri="{BB962C8B-B14F-4D97-AF65-F5344CB8AC3E}">
        <p14:creationId xmlns:p14="http://schemas.microsoft.com/office/powerpoint/2010/main" val="3267877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734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 for balancing philosophy</a:t>
            </a:r>
          </a:p>
        </p:txBody>
      </p:sp>
      <p:sp>
        <p:nvSpPr>
          <p:cNvPr id="4" name="Rectangle 1"/>
          <p:cNvSpPr/>
          <p:nvPr/>
        </p:nvSpPr>
        <p:spPr bwMode="auto">
          <a:xfrm>
            <a:off x="4561848" y="1722331"/>
            <a:ext cx="3096717" cy="720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025" tIns="108025" rIns="108025" bIns="108025" rtlCol="0" anchor="t">
            <a:noAutofit/>
          </a:bodyPr>
          <a:lstStyle/>
          <a:p>
            <a:endParaRPr lang="en-US" b="1" dirty="0"/>
          </a:p>
          <a:p>
            <a:r>
              <a:rPr lang="en-US" b="1" dirty="0"/>
              <a:t>Frequency control </a:t>
            </a:r>
          </a:p>
          <a:p>
            <a:endParaRPr lang="en-US" sz="1400" dirty="0"/>
          </a:p>
        </p:txBody>
      </p:sp>
      <p:sp>
        <p:nvSpPr>
          <p:cNvPr id="5" name="Rectangle 3"/>
          <p:cNvSpPr/>
          <p:nvPr/>
        </p:nvSpPr>
        <p:spPr bwMode="auto">
          <a:xfrm>
            <a:off x="7904321" y="1720517"/>
            <a:ext cx="3096717" cy="720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025" tIns="108025" rIns="108025" bIns="108025" rtlCol="0" anchor="t">
            <a:noAutofit/>
          </a:bodyPr>
          <a:lstStyle/>
          <a:p>
            <a:endParaRPr lang="en-US" b="1" dirty="0"/>
          </a:p>
          <a:p>
            <a:r>
              <a:rPr lang="en-US" b="1" dirty="0" err="1"/>
              <a:t>mACE</a:t>
            </a:r>
            <a:endParaRPr lang="en-US" b="1" dirty="0"/>
          </a:p>
        </p:txBody>
      </p:sp>
      <p:grpSp>
        <p:nvGrpSpPr>
          <p:cNvPr id="6" name="Gruppe 14"/>
          <p:cNvGrpSpPr/>
          <p:nvPr/>
        </p:nvGrpSpPr>
        <p:grpSpPr>
          <a:xfrm>
            <a:off x="4561849" y="2423722"/>
            <a:ext cx="3096716" cy="2628608"/>
            <a:chOff x="2291648" y="1671251"/>
            <a:chExt cx="1542108" cy="1414165"/>
          </a:xfrm>
        </p:grpSpPr>
        <p:sp>
          <p:nvSpPr>
            <p:cNvPr id="7" name="Rectangle 5"/>
            <p:cNvSpPr/>
            <p:nvPr/>
          </p:nvSpPr>
          <p:spPr bwMode="auto">
            <a:xfrm>
              <a:off x="2291648" y="1671251"/>
              <a:ext cx="1542108" cy="1414165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lIns="108025" tIns="108025" rIns="108025" bIns="108025" rtlCol="0" anchor="t">
              <a:noAutofit/>
            </a:bodyPr>
            <a:lstStyle/>
            <a:p>
              <a:endParaRPr lang="en-US" sz="1200" b="1" dirty="0">
                <a:solidFill>
                  <a:schemeClr val="accent1"/>
                </a:solidFill>
              </a:endParaRPr>
            </a:p>
          </p:txBody>
        </p:sp>
        <p:sp>
          <p:nvSpPr>
            <p:cNvPr id="8" name="Frihåndsform 5"/>
            <p:cNvSpPr/>
            <p:nvPr/>
          </p:nvSpPr>
          <p:spPr>
            <a:xfrm>
              <a:off x="2436746" y="1845495"/>
              <a:ext cx="1216280" cy="782076"/>
            </a:xfrm>
            <a:custGeom>
              <a:avLst/>
              <a:gdLst>
                <a:gd name="connsiteX0" fmla="*/ 0 w 2999983"/>
                <a:gd name="connsiteY0" fmla="*/ 1822537 h 1929008"/>
                <a:gd name="connsiteX1" fmla="*/ 81419 w 2999983"/>
                <a:gd name="connsiteY1" fmla="*/ 1096027 h 1929008"/>
                <a:gd name="connsiteX2" fmla="*/ 613775 w 2999983"/>
                <a:gd name="connsiteY2" fmla="*/ 1058449 h 1929008"/>
                <a:gd name="connsiteX3" fmla="*/ 1534438 w 2999983"/>
                <a:gd name="connsiteY3" fmla="*/ 375781 h 1929008"/>
                <a:gd name="connsiteX4" fmla="*/ 1334022 w 2999983"/>
                <a:gd name="connsiteY4" fmla="*/ 375781 h 1929008"/>
                <a:gd name="connsiteX5" fmla="*/ 2217107 w 2999983"/>
                <a:gd name="connsiteY5" fmla="*/ 0 h 1929008"/>
                <a:gd name="connsiteX6" fmla="*/ 2999983 w 2999983"/>
                <a:gd name="connsiteY6" fmla="*/ 68893 h 1929008"/>
                <a:gd name="connsiteX7" fmla="*/ 2956142 w 2999983"/>
                <a:gd name="connsiteY7" fmla="*/ 394570 h 1929008"/>
                <a:gd name="connsiteX8" fmla="*/ 2123161 w 2999983"/>
                <a:gd name="connsiteY8" fmla="*/ 388307 h 1929008"/>
                <a:gd name="connsiteX9" fmla="*/ 2048005 w 2999983"/>
                <a:gd name="connsiteY9" fmla="*/ 225468 h 1929008"/>
                <a:gd name="connsiteX10" fmla="*/ 1678487 w 2999983"/>
                <a:gd name="connsiteY10" fmla="*/ 450937 h 1929008"/>
                <a:gd name="connsiteX11" fmla="*/ 920663 w 2999983"/>
                <a:gd name="connsiteY11" fmla="*/ 1321496 h 1929008"/>
                <a:gd name="connsiteX12" fmla="*/ 914400 w 2999983"/>
                <a:gd name="connsiteY12" fmla="*/ 1640910 h 1929008"/>
                <a:gd name="connsiteX13" fmla="*/ 713983 w 2999983"/>
                <a:gd name="connsiteY13" fmla="*/ 1878904 h 1929008"/>
                <a:gd name="connsiteX14" fmla="*/ 663879 w 2999983"/>
                <a:gd name="connsiteY14" fmla="*/ 1703540 h 1929008"/>
                <a:gd name="connsiteX15" fmla="*/ 356992 w 2999983"/>
                <a:gd name="connsiteY15" fmla="*/ 1929008 h 1929008"/>
                <a:gd name="connsiteX16" fmla="*/ 0 w 2999983"/>
                <a:gd name="connsiteY16" fmla="*/ 1822537 h 1929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99983" h="1929008">
                  <a:moveTo>
                    <a:pt x="0" y="1822537"/>
                  </a:moveTo>
                  <a:lnTo>
                    <a:pt x="81419" y="1096027"/>
                  </a:lnTo>
                  <a:lnTo>
                    <a:pt x="613775" y="1058449"/>
                  </a:lnTo>
                  <a:lnTo>
                    <a:pt x="1534438" y="375781"/>
                  </a:lnTo>
                  <a:lnTo>
                    <a:pt x="1334022" y="375781"/>
                  </a:lnTo>
                  <a:lnTo>
                    <a:pt x="2217107" y="0"/>
                  </a:lnTo>
                  <a:lnTo>
                    <a:pt x="2999983" y="68893"/>
                  </a:lnTo>
                  <a:lnTo>
                    <a:pt x="2956142" y="394570"/>
                  </a:lnTo>
                  <a:lnTo>
                    <a:pt x="2123161" y="388307"/>
                  </a:lnTo>
                  <a:lnTo>
                    <a:pt x="2048005" y="225468"/>
                  </a:lnTo>
                  <a:lnTo>
                    <a:pt x="1678487" y="450937"/>
                  </a:lnTo>
                  <a:lnTo>
                    <a:pt x="920663" y="1321496"/>
                  </a:lnTo>
                  <a:lnTo>
                    <a:pt x="914400" y="1640910"/>
                  </a:lnTo>
                  <a:lnTo>
                    <a:pt x="713983" y="1878904"/>
                  </a:lnTo>
                  <a:lnTo>
                    <a:pt x="663879" y="1703540"/>
                  </a:lnTo>
                  <a:lnTo>
                    <a:pt x="356992" y="1929008"/>
                  </a:lnTo>
                  <a:lnTo>
                    <a:pt x="0" y="1822537"/>
                  </a:ln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solidFill>
                <a:srgbClr val="ED1C24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560">
                <a:defRPr/>
              </a:pPr>
              <a:endParaRPr lang="en-US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9" name="Frihåndsform 6"/>
            <p:cNvSpPr/>
            <p:nvPr/>
          </p:nvSpPr>
          <p:spPr>
            <a:xfrm>
              <a:off x="2684496" y="1912647"/>
              <a:ext cx="677969" cy="931889"/>
            </a:xfrm>
            <a:custGeom>
              <a:avLst/>
              <a:gdLst>
                <a:gd name="connsiteX0" fmla="*/ 0 w 1672225"/>
                <a:gd name="connsiteY0" fmla="*/ 1653435 h 2298526"/>
                <a:gd name="connsiteX1" fmla="*/ 68893 w 1672225"/>
                <a:gd name="connsiteY1" fmla="*/ 2254685 h 2298526"/>
                <a:gd name="connsiteX2" fmla="*/ 306888 w 1672225"/>
                <a:gd name="connsiteY2" fmla="*/ 2298526 h 2298526"/>
                <a:gd name="connsiteX3" fmla="*/ 732773 w 1672225"/>
                <a:gd name="connsiteY3" fmla="*/ 1797485 h 2298526"/>
                <a:gd name="connsiteX4" fmla="*/ 1033398 w 1672225"/>
                <a:gd name="connsiteY4" fmla="*/ 1659698 h 2298526"/>
                <a:gd name="connsiteX5" fmla="*/ 883085 w 1672225"/>
                <a:gd name="connsiteY5" fmla="*/ 1202498 h 2298526"/>
                <a:gd name="connsiteX6" fmla="*/ 1672225 w 1672225"/>
                <a:gd name="connsiteY6" fmla="*/ 488515 h 2298526"/>
                <a:gd name="connsiteX7" fmla="*/ 1340285 w 1672225"/>
                <a:gd name="connsiteY7" fmla="*/ 0 h 2298526"/>
                <a:gd name="connsiteX8" fmla="*/ 250521 w 1672225"/>
                <a:gd name="connsiteY8" fmla="*/ 1083501 h 2298526"/>
                <a:gd name="connsiteX9" fmla="*/ 250521 w 1672225"/>
                <a:gd name="connsiteY9" fmla="*/ 1384126 h 2298526"/>
                <a:gd name="connsiteX10" fmla="*/ 0 w 1672225"/>
                <a:gd name="connsiteY10" fmla="*/ 1653435 h 2298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225" h="2298526">
                  <a:moveTo>
                    <a:pt x="0" y="1653435"/>
                  </a:moveTo>
                  <a:lnTo>
                    <a:pt x="68893" y="2254685"/>
                  </a:lnTo>
                  <a:lnTo>
                    <a:pt x="306888" y="2298526"/>
                  </a:lnTo>
                  <a:lnTo>
                    <a:pt x="732773" y="1797485"/>
                  </a:lnTo>
                  <a:lnTo>
                    <a:pt x="1033398" y="1659698"/>
                  </a:lnTo>
                  <a:lnTo>
                    <a:pt x="883085" y="1202498"/>
                  </a:lnTo>
                  <a:lnTo>
                    <a:pt x="1672225" y="488515"/>
                  </a:lnTo>
                  <a:lnTo>
                    <a:pt x="1340285" y="0"/>
                  </a:lnTo>
                  <a:lnTo>
                    <a:pt x="250521" y="1083501"/>
                  </a:lnTo>
                  <a:lnTo>
                    <a:pt x="250521" y="1384126"/>
                  </a:lnTo>
                  <a:lnTo>
                    <a:pt x="0" y="1653435"/>
                  </a:ln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solidFill>
                <a:srgbClr val="ED1C24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560">
                <a:defRPr/>
              </a:pPr>
              <a:endParaRPr lang="en-US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0" name="Frihåndsform 7"/>
            <p:cNvSpPr/>
            <p:nvPr/>
          </p:nvSpPr>
          <p:spPr>
            <a:xfrm>
              <a:off x="3188351" y="1991643"/>
              <a:ext cx="464675" cy="634802"/>
            </a:xfrm>
            <a:custGeom>
              <a:avLst/>
              <a:gdLst>
                <a:gd name="connsiteX0" fmla="*/ 225469 w 1146132"/>
                <a:gd name="connsiteY0" fmla="*/ 6263 h 1565753"/>
                <a:gd name="connsiteX1" fmla="*/ 789140 w 1146132"/>
                <a:gd name="connsiteY1" fmla="*/ 0 h 1565753"/>
                <a:gd name="connsiteX2" fmla="*/ 1002082 w 1146132"/>
                <a:gd name="connsiteY2" fmla="*/ 939452 h 1565753"/>
                <a:gd name="connsiteX3" fmla="*/ 1146132 w 1146132"/>
                <a:gd name="connsiteY3" fmla="*/ 1070975 h 1565753"/>
                <a:gd name="connsiteX4" fmla="*/ 482252 w 1146132"/>
                <a:gd name="connsiteY4" fmla="*/ 1565753 h 1565753"/>
                <a:gd name="connsiteX5" fmla="*/ 0 w 1146132"/>
                <a:gd name="connsiteY5" fmla="*/ 1427967 h 1565753"/>
                <a:gd name="connsiteX6" fmla="*/ 62630 w 1146132"/>
                <a:gd name="connsiteY6" fmla="*/ 951978 h 1565753"/>
                <a:gd name="connsiteX7" fmla="*/ 501041 w 1146132"/>
                <a:gd name="connsiteY7" fmla="*/ 601249 h 1565753"/>
                <a:gd name="connsiteX8" fmla="*/ 225469 w 1146132"/>
                <a:gd name="connsiteY8" fmla="*/ 6263 h 156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6132" h="1565753">
                  <a:moveTo>
                    <a:pt x="225469" y="6263"/>
                  </a:moveTo>
                  <a:lnTo>
                    <a:pt x="789140" y="0"/>
                  </a:lnTo>
                  <a:lnTo>
                    <a:pt x="1002082" y="939452"/>
                  </a:lnTo>
                  <a:lnTo>
                    <a:pt x="1146132" y="1070975"/>
                  </a:lnTo>
                  <a:lnTo>
                    <a:pt x="482252" y="1565753"/>
                  </a:lnTo>
                  <a:lnTo>
                    <a:pt x="0" y="1427967"/>
                  </a:lnTo>
                  <a:lnTo>
                    <a:pt x="62630" y="951978"/>
                  </a:lnTo>
                  <a:lnTo>
                    <a:pt x="501041" y="601249"/>
                  </a:lnTo>
                  <a:lnTo>
                    <a:pt x="225469" y="6263"/>
                  </a:ln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solidFill>
                <a:srgbClr val="ED1C24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560">
                <a:defRPr/>
              </a:pPr>
              <a:endParaRPr lang="en-US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1" name="Frihåndsform 8"/>
            <p:cNvSpPr/>
            <p:nvPr/>
          </p:nvSpPr>
          <p:spPr>
            <a:xfrm>
              <a:off x="2530678" y="2725195"/>
              <a:ext cx="215833" cy="238685"/>
            </a:xfrm>
            <a:custGeom>
              <a:avLst/>
              <a:gdLst>
                <a:gd name="connsiteX0" fmla="*/ 375781 w 532356"/>
                <a:gd name="connsiteY0" fmla="*/ 0 h 588723"/>
                <a:gd name="connsiteX1" fmla="*/ 0 w 532356"/>
                <a:gd name="connsiteY1" fmla="*/ 281836 h 588723"/>
                <a:gd name="connsiteX2" fmla="*/ 112735 w 532356"/>
                <a:gd name="connsiteY2" fmla="*/ 544882 h 588723"/>
                <a:gd name="connsiteX3" fmla="*/ 363255 w 532356"/>
                <a:gd name="connsiteY3" fmla="*/ 588723 h 588723"/>
                <a:gd name="connsiteX4" fmla="*/ 532356 w 532356"/>
                <a:gd name="connsiteY4" fmla="*/ 344466 h 588723"/>
                <a:gd name="connsiteX5" fmla="*/ 482252 w 532356"/>
                <a:gd name="connsiteY5" fmla="*/ 100208 h 588723"/>
                <a:gd name="connsiteX6" fmla="*/ 375781 w 532356"/>
                <a:gd name="connsiteY6" fmla="*/ 0 h 588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356" h="588723">
                  <a:moveTo>
                    <a:pt x="375781" y="0"/>
                  </a:moveTo>
                  <a:lnTo>
                    <a:pt x="0" y="281836"/>
                  </a:lnTo>
                  <a:lnTo>
                    <a:pt x="112735" y="544882"/>
                  </a:lnTo>
                  <a:lnTo>
                    <a:pt x="363255" y="588723"/>
                  </a:lnTo>
                  <a:lnTo>
                    <a:pt x="532356" y="344466"/>
                  </a:lnTo>
                  <a:lnTo>
                    <a:pt x="482252" y="100208"/>
                  </a:lnTo>
                  <a:lnTo>
                    <a:pt x="375781" y="0"/>
                  </a:ln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solidFill>
                <a:srgbClr val="ED1C24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560">
                <a:defRPr/>
              </a:pPr>
              <a:endParaRPr lang="en-US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2" name="TekstSylinder 11"/>
            <p:cNvSpPr txBox="1"/>
            <p:nvPr/>
          </p:nvSpPr>
          <p:spPr>
            <a:xfrm>
              <a:off x="2715634" y="2217245"/>
              <a:ext cx="325129" cy="314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560">
                <a:buClr>
                  <a:srgbClr val="ED1C24"/>
                </a:buClr>
                <a:defRPr/>
              </a:pPr>
              <a:r>
                <a:rPr lang="en-US" sz="3201" kern="0" dirty="0">
                  <a:solidFill>
                    <a:prstClr val="white"/>
                  </a:solidFill>
                </a:rPr>
                <a:t>~0</a:t>
              </a:r>
            </a:p>
          </p:txBody>
        </p:sp>
      </p:grpSp>
      <p:sp>
        <p:nvSpPr>
          <p:cNvPr id="35" name="Rectangle 1"/>
          <p:cNvSpPr/>
          <p:nvPr/>
        </p:nvSpPr>
        <p:spPr bwMode="auto">
          <a:xfrm>
            <a:off x="1214711" y="1722331"/>
            <a:ext cx="3096717" cy="720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025" tIns="108025" rIns="108025" bIns="108025" rtlCol="0" anchor="t">
            <a:noAutofit/>
          </a:bodyPr>
          <a:lstStyle/>
          <a:p>
            <a:endParaRPr lang="en-US" b="1" dirty="0"/>
          </a:p>
          <a:p>
            <a:r>
              <a:rPr lang="en-US" b="1" dirty="0"/>
              <a:t>ACE in each country</a:t>
            </a:r>
          </a:p>
          <a:p>
            <a:endParaRPr lang="en-US" sz="1400" dirty="0"/>
          </a:p>
        </p:txBody>
      </p:sp>
      <p:grpSp>
        <p:nvGrpSpPr>
          <p:cNvPr id="36" name="Gruppe 15"/>
          <p:cNvGrpSpPr/>
          <p:nvPr/>
        </p:nvGrpSpPr>
        <p:grpSpPr>
          <a:xfrm>
            <a:off x="1214711" y="2423722"/>
            <a:ext cx="3096717" cy="2628608"/>
            <a:chOff x="303669" y="1725633"/>
            <a:chExt cx="1585005" cy="1415142"/>
          </a:xfrm>
        </p:grpSpPr>
        <p:sp>
          <p:nvSpPr>
            <p:cNvPr id="37" name="Rectangle 5"/>
            <p:cNvSpPr/>
            <p:nvPr/>
          </p:nvSpPr>
          <p:spPr bwMode="auto">
            <a:xfrm>
              <a:off x="303669" y="1725633"/>
              <a:ext cx="1585005" cy="1415142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lIns="108025" tIns="108025" rIns="108025" bIns="108025" rtlCol="0" anchor="t">
              <a:noAutofit/>
            </a:bodyPr>
            <a:lstStyle/>
            <a:p>
              <a:endParaRPr lang="en-US" sz="1200" b="1" dirty="0">
                <a:solidFill>
                  <a:schemeClr val="accent1"/>
                </a:solidFill>
              </a:endParaRPr>
            </a:p>
          </p:txBody>
        </p:sp>
        <p:sp>
          <p:nvSpPr>
            <p:cNvPr id="38" name="Frihåndsform 5"/>
            <p:cNvSpPr/>
            <p:nvPr/>
          </p:nvSpPr>
          <p:spPr>
            <a:xfrm>
              <a:off x="357683" y="1845495"/>
              <a:ext cx="1216280" cy="782076"/>
            </a:xfrm>
            <a:custGeom>
              <a:avLst/>
              <a:gdLst>
                <a:gd name="connsiteX0" fmla="*/ 0 w 2999983"/>
                <a:gd name="connsiteY0" fmla="*/ 1822537 h 1929008"/>
                <a:gd name="connsiteX1" fmla="*/ 81419 w 2999983"/>
                <a:gd name="connsiteY1" fmla="*/ 1096027 h 1929008"/>
                <a:gd name="connsiteX2" fmla="*/ 613775 w 2999983"/>
                <a:gd name="connsiteY2" fmla="*/ 1058449 h 1929008"/>
                <a:gd name="connsiteX3" fmla="*/ 1534438 w 2999983"/>
                <a:gd name="connsiteY3" fmla="*/ 375781 h 1929008"/>
                <a:gd name="connsiteX4" fmla="*/ 1334022 w 2999983"/>
                <a:gd name="connsiteY4" fmla="*/ 375781 h 1929008"/>
                <a:gd name="connsiteX5" fmla="*/ 2217107 w 2999983"/>
                <a:gd name="connsiteY5" fmla="*/ 0 h 1929008"/>
                <a:gd name="connsiteX6" fmla="*/ 2999983 w 2999983"/>
                <a:gd name="connsiteY6" fmla="*/ 68893 h 1929008"/>
                <a:gd name="connsiteX7" fmla="*/ 2956142 w 2999983"/>
                <a:gd name="connsiteY7" fmla="*/ 394570 h 1929008"/>
                <a:gd name="connsiteX8" fmla="*/ 2123161 w 2999983"/>
                <a:gd name="connsiteY8" fmla="*/ 388307 h 1929008"/>
                <a:gd name="connsiteX9" fmla="*/ 2048005 w 2999983"/>
                <a:gd name="connsiteY9" fmla="*/ 225468 h 1929008"/>
                <a:gd name="connsiteX10" fmla="*/ 1678487 w 2999983"/>
                <a:gd name="connsiteY10" fmla="*/ 450937 h 1929008"/>
                <a:gd name="connsiteX11" fmla="*/ 920663 w 2999983"/>
                <a:gd name="connsiteY11" fmla="*/ 1321496 h 1929008"/>
                <a:gd name="connsiteX12" fmla="*/ 914400 w 2999983"/>
                <a:gd name="connsiteY12" fmla="*/ 1640910 h 1929008"/>
                <a:gd name="connsiteX13" fmla="*/ 713983 w 2999983"/>
                <a:gd name="connsiteY13" fmla="*/ 1878904 h 1929008"/>
                <a:gd name="connsiteX14" fmla="*/ 663879 w 2999983"/>
                <a:gd name="connsiteY14" fmla="*/ 1703540 h 1929008"/>
                <a:gd name="connsiteX15" fmla="*/ 356992 w 2999983"/>
                <a:gd name="connsiteY15" fmla="*/ 1929008 h 1929008"/>
                <a:gd name="connsiteX16" fmla="*/ 0 w 2999983"/>
                <a:gd name="connsiteY16" fmla="*/ 1822537 h 1929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99983" h="1929008">
                  <a:moveTo>
                    <a:pt x="0" y="1822537"/>
                  </a:moveTo>
                  <a:lnTo>
                    <a:pt x="81419" y="1096027"/>
                  </a:lnTo>
                  <a:lnTo>
                    <a:pt x="613775" y="1058449"/>
                  </a:lnTo>
                  <a:lnTo>
                    <a:pt x="1534438" y="375781"/>
                  </a:lnTo>
                  <a:lnTo>
                    <a:pt x="1334022" y="375781"/>
                  </a:lnTo>
                  <a:lnTo>
                    <a:pt x="2217107" y="0"/>
                  </a:lnTo>
                  <a:lnTo>
                    <a:pt x="2999983" y="68893"/>
                  </a:lnTo>
                  <a:lnTo>
                    <a:pt x="2956142" y="394570"/>
                  </a:lnTo>
                  <a:lnTo>
                    <a:pt x="2123161" y="388307"/>
                  </a:lnTo>
                  <a:lnTo>
                    <a:pt x="2048005" y="225468"/>
                  </a:lnTo>
                  <a:lnTo>
                    <a:pt x="1678487" y="450937"/>
                  </a:lnTo>
                  <a:lnTo>
                    <a:pt x="920663" y="1321496"/>
                  </a:lnTo>
                  <a:lnTo>
                    <a:pt x="914400" y="1640910"/>
                  </a:lnTo>
                  <a:lnTo>
                    <a:pt x="713983" y="1878904"/>
                  </a:lnTo>
                  <a:lnTo>
                    <a:pt x="663879" y="1703540"/>
                  </a:lnTo>
                  <a:lnTo>
                    <a:pt x="356992" y="1929008"/>
                  </a:lnTo>
                  <a:lnTo>
                    <a:pt x="0" y="1822537"/>
                  </a:ln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solidFill>
                <a:srgbClr val="ED1C24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560">
                <a:defRPr/>
              </a:pPr>
              <a:endParaRPr lang="en-US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9" name="Frihåndsform 6"/>
            <p:cNvSpPr/>
            <p:nvPr/>
          </p:nvSpPr>
          <p:spPr>
            <a:xfrm>
              <a:off x="682816" y="1997266"/>
              <a:ext cx="677969" cy="931889"/>
            </a:xfrm>
            <a:custGeom>
              <a:avLst/>
              <a:gdLst>
                <a:gd name="connsiteX0" fmla="*/ 0 w 1672225"/>
                <a:gd name="connsiteY0" fmla="*/ 1653435 h 2298526"/>
                <a:gd name="connsiteX1" fmla="*/ 68893 w 1672225"/>
                <a:gd name="connsiteY1" fmla="*/ 2254685 h 2298526"/>
                <a:gd name="connsiteX2" fmla="*/ 306888 w 1672225"/>
                <a:gd name="connsiteY2" fmla="*/ 2298526 h 2298526"/>
                <a:gd name="connsiteX3" fmla="*/ 732773 w 1672225"/>
                <a:gd name="connsiteY3" fmla="*/ 1797485 h 2298526"/>
                <a:gd name="connsiteX4" fmla="*/ 1033398 w 1672225"/>
                <a:gd name="connsiteY4" fmla="*/ 1659698 h 2298526"/>
                <a:gd name="connsiteX5" fmla="*/ 883085 w 1672225"/>
                <a:gd name="connsiteY5" fmla="*/ 1202498 h 2298526"/>
                <a:gd name="connsiteX6" fmla="*/ 1672225 w 1672225"/>
                <a:gd name="connsiteY6" fmla="*/ 488515 h 2298526"/>
                <a:gd name="connsiteX7" fmla="*/ 1340285 w 1672225"/>
                <a:gd name="connsiteY7" fmla="*/ 0 h 2298526"/>
                <a:gd name="connsiteX8" fmla="*/ 250521 w 1672225"/>
                <a:gd name="connsiteY8" fmla="*/ 1083501 h 2298526"/>
                <a:gd name="connsiteX9" fmla="*/ 250521 w 1672225"/>
                <a:gd name="connsiteY9" fmla="*/ 1384126 h 2298526"/>
                <a:gd name="connsiteX10" fmla="*/ 0 w 1672225"/>
                <a:gd name="connsiteY10" fmla="*/ 1653435 h 2298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225" h="2298526">
                  <a:moveTo>
                    <a:pt x="0" y="1653435"/>
                  </a:moveTo>
                  <a:lnTo>
                    <a:pt x="68893" y="2254685"/>
                  </a:lnTo>
                  <a:lnTo>
                    <a:pt x="306888" y="2298526"/>
                  </a:lnTo>
                  <a:lnTo>
                    <a:pt x="732773" y="1797485"/>
                  </a:lnTo>
                  <a:lnTo>
                    <a:pt x="1033398" y="1659698"/>
                  </a:lnTo>
                  <a:lnTo>
                    <a:pt x="883085" y="1202498"/>
                  </a:lnTo>
                  <a:lnTo>
                    <a:pt x="1672225" y="488515"/>
                  </a:lnTo>
                  <a:lnTo>
                    <a:pt x="1340285" y="0"/>
                  </a:lnTo>
                  <a:lnTo>
                    <a:pt x="250521" y="1083501"/>
                  </a:lnTo>
                  <a:lnTo>
                    <a:pt x="250521" y="1384126"/>
                  </a:lnTo>
                  <a:lnTo>
                    <a:pt x="0" y="1653435"/>
                  </a:ln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solidFill>
                <a:srgbClr val="ED1C24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560">
                <a:defRPr/>
              </a:pPr>
              <a:endParaRPr lang="en-US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40" name="Frihåndsform 7"/>
            <p:cNvSpPr/>
            <p:nvPr/>
          </p:nvSpPr>
          <p:spPr>
            <a:xfrm>
              <a:off x="1244038" y="2097521"/>
              <a:ext cx="464675" cy="634802"/>
            </a:xfrm>
            <a:custGeom>
              <a:avLst/>
              <a:gdLst>
                <a:gd name="connsiteX0" fmla="*/ 225469 w 1146132"/>
                <a:gd name="connsiteY0" fmla="*/ 6263 h 1565753"/>
                <a:gd name="connsiteX1" fmla="*/ 789140 w 1146132"/>
                <a:gd name="connsiteY1" fmla="*/ 0 h 1565753"/>
                <a:gd name="connsiteX2" fmla="*/ 1002082 w 1146132"/>
                <a:gd name="connsiteY2" fmla="*/ 939452 h 1565753"/>
                <a:gd name="connsiteX3" fmla="*/ 1146132 w 1146132"/>
                <a:gd name="connsiteY3" fmla="*/ 1070975 h 1565753"/>
                <a:gd name="connsiteX4" fmla="*/ 482252 w 1146132"/>
                <a:gd name="connsiteY4" fmla="*/ 1565753 h 1565753"/>
                <a:gd name="connsiteX5" fmla="*/ 0 w 1146132"/>
                <a:gd name="connsiteY5" fmla="*/ 1427967 h 1565753"/>
                <a:gd name="connsiteX6" fmla="*/ 62630 w 1146132"/>
                <a:gd name="connsiteY6" fmla="*/ 951978 h 1565753"/>
                <a:gd name="connsiteX7" fmla="*/ 501041 w 1146132"/>
                <a:gd name="connsiteY7" fmla="*/ 601249 h 1565753"/>
                <a:gd name="connsiteX8" fmla="*/ 225469 w 1146132"/>
                <a:gd name="connsiteY8" fmla="*/ 6263 h 156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6132" h="1565753">
                  <a:moveTo>
                    <a:pt x="225469" y="6263"/>
                  </a:moveTo>
                  <a:lnTo>
                    <a:pt x="789140" y="0"/>
                  </a:lnTo>
                  <a:lnTo>
                    <a:pt x="1002082" y="939452"/>
                  </a:lnTo>
                  <a:lnTo>
                    <a:pt x="1146132" y="1070975"/>
                  </a:lnTo>
                  <a:lnTo>
                    <a:pt x="482252" y="1565753"/>
                  </a:lnTo>
                  <a:lnTo>
                    <a:pt x="0" y="1427967"/>
                  </a:lnTo>
                  <a:lnTo>
                    <a:pt x="62630" y="951978"/>
                  </a:lnTo>
                  <a:lnTo>
                    <a:pt x="501041" y="601249"/>
                  </a:lnTo>
                  <a:lnTo>
                    <a:pt x="225469" y="6263"/>
                  </a:ln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solidFill>
                <a:srgbClr val="ED1C24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560">
                <a:defRPr/>
              </a:pPr>
              <a:endParaRPr lang="en-US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41" name="Frihåndsform 8"/>
            <p:cNvSpPr/>
            <p:nvPr/>
          </p:nvSpPr>
          <p:spPr>
            <a:xfrm>
              <a:off x="453254" y="2844537"/>
              <a:ext cx="215833" cy="238685"/>
            </a:xfrm>
            <a:custGeom>
              <a:avLst/>
              <a:gdLst>
                <a:gd name="connsiteX0" fmla="*/ 375781 w 532356"/>
                <a:gd name="connsiteY0" fmla="*/ 0 h 588723"/>
                <a:gd name="connsiteX1" fmla="*/ 0 w 532356"/>
                <a:gd name="connsiteY1" fmla="*/ 281836 h 588723"/>
                <a:gd name="connsiteX2" fmla="*/ 112735 w 532356"/>
                <a:gd name="connsiteY2" fmla="*/ 544882 h 588723"/>
                <a:gd name="connsiteX3" fmla="*/ 363255 w 532356"/>
                <a:gd name="connsiteY3" fmla="*/ 588723 h 588723"/>
                <a:gd name="connsiteX4" fmla="*/ 532356 w 532356"/>
                <a:gd name="connsiteY4" fmla="*/ 344466 h 588723"/>
                <a:gd name="connsiteX5" fmla="*/ 482252 w 532356"/>
                <a:gd name="connsiteY5" fmla="*/ 100208 h 588723"/>
                <a:gd name="connsiteX6" fmla="*/ 375781 w 532356"/>
                <a:gd name="connsiteY6" fmla="*/ 0 h 588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356" h="588723">
                  <a:moveTo>
                    <a:pt x="375781" y="0"/>
                  </a:moveTo>
                  <a:lnTo>
                    <a:pt x="0" y="281836"/>
                  </a:lnTo>
                  <a:lnTo>
                    <a:pt x="112735" y="544882"/>
                  </a:lnTo>
                  <a:lnTo>
                    <a:pt x="363255" y="588723"/>
                  </a:lnTo>
                  <a:lnTo>
                    <a:pt x="532356" y="344466"/>
                  </a:lnTo>
                  <a:lnTo>
                    <a:pt x="482252" y="100208"/>
                  </a:lnTo>
                  <a:lnTo>
                    <a:pt x="375781" y="0"/>
                  </a:ln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solidFill>
                <a:srgbClr val="ED1C24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560">
                <a:defRPr/>
              </a:pPr>
              <a:endParaRPr lang="en-US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42" name="TekstSylinder 11"/>
            <p:cNvSpPr txBox="1"/>
            <p:nvPr/>
          </p:nvSpPr>
          <p:spPr>
            <a:xfrm>
              <a:off x="400456" y="2281452"/>
              <a:ext cx="254569" cy="226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560">
                <a:buClr>
                  <a:srgbClr val="ED1C24"/>
                </a:buClr>
                <a:defRPr/>
              </a:pPr>
              <a:r>
                <a:rPr lang="en-US" sz="2133" kern="0" dirty="0">
                  <a:solidFill>
                    <a:prstClr val="white"/>
                  </a:solidFill>
                </a:rPr>
                <a:t>~0</a:t>
              </a:r>
            </a:p>
          </p:txBody>
        </p:sp>
        <p:sp>
          <p:nvSpPr>
            <p:cNvPr id="43" name="TekstSylinder 11"/>
            <p:cNvSpPr txBox="1"/>
            <p:nvPr/>
          </p:nvSpPr>
          <p:spPr>
            <a:xfrm>
              <a:off x="777780" y="2430299"/>
              <a:ext cx="254569" cy="226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560">
                <a:buClr>
                  <a:srgbClr val="ED1C24"/>
                </a:buClr>
                <a:defRPr/>
              </a:pPr>
              <a:r>
                <a:rPr lang="en-US" sz="2133" kern="0" dirty="0">
                  <a:solidFill>
                    <a:prstClr val="white"/>
                  </a:solidFill>
                </a:rPr>
                <a:t>~0</a:t>
              </a:r>
            </a:p>
          </p:txBody>
        </p:sp>
        <p:sp>
          <p:nvSpPr>
            <p:cNvPr id="44" name="TekstSylinder 11"/>
            <p:cNvSpPr txBox="1"/>
            <p:nvPr/>
          </p:nvSpPr>
          <p:spPr>
            <a:xfrm>
              <a:off x="1314663" y="2374326"/>
              <a:ext cx="254569" cy="226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560">
                <a:buClr>
                  <a:srgbClr val="ED1C24"/>
                </a:buClr>
                <a:defRPr/>
              </a:pPr>
              <a:r>
                <a:rPr lang="en-US" sz="2133" kern="0" dirty="0">
                  <a:solidFill>
                    <a:prstClr val="white"/>
                  </a:solidFill>
                </a:rPr>
                <a:t>~0</a:t>
              </a:r>
            </a:p>
          </p:txBody>
        </p:sp>
        <p:sp>
          <p:nvSpPr>
            <p:cNvPr id="45" name="TekstSylinder 11"/>
            <p:cNvSpPr txBox="1"/>
            <p:nvPr/>
          </p:nvSpPr>
          <p:spPr>
            <a:xfrm>
              <a:off x="431241" y="2865387"/>
              <a:ext cx="254569" cy="226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560">
                <a:buClr>
                  <a:srgbClr val="ED1C24"/>
                </a:buClr>
                <a:defRPr/>
              </a:pPr>
              <a:r>
                <a:rPr lang="en-US" sz="2133" kern="0" dirty="0">
                  <a:solidFill>
                    <a:prstClr val="white"/>
                  </a:solidFill>
                </a:rPr>
                <a:t>~0</a:t>
              </a:r>
            </a:p>
          </p:txBody>
        </p:sp>
      </p:grpSp>
      <p:grpSp>
        <p:nvGrpSpPr>
          <p:cNvPr id="59" name="Grupp 58"/>
          <p:cNvGrpSpPr/>
          <p:nvPr/>
        </p:nvGrpSpPr>
        <p:grpSpPr>
          <a:xfrm>
            <a:off x="7909699" y="2423722"/>
            <a:ext cx="3096717" cy="2628609"/>
            <a:chOff x="8401448" y="2910840"/>
            <a:chExt cx="3096000" cy="2628001"/>
          </a:xfrm>
        </p:grpSpPr>
        <p:grpSp>
          <p:nvGrpSpPr>
            <p:cNvPr id="13" name="Gruppe 7"/>
            <p:cNvGrpSpPr/>
            <p:nvPr/>
          </p:nvGrpSpPr>
          <p:grpSpPr>
            <a:xfrm>
              <a:off x="8401448" y="2910840"/>
              <a:ext cx="3096000" cy="2628001"/>
              <a:chOff x="4656970" y="1775486"/>
              <a:chExt cx="1624957" cy="1481889"/>
            </a:xfrm>
          </p:grpSpPr>
          <p:sp>
            <p:nvSpPr>
              <p:cNvPr id="14" name="Rectangle 6"/>
              <p:cNvSpPr/>
              <p:nvPr/>
            </p:nvSpPr>
            <p:spPr bwMode="auto">
              <a:xfrm>
                <a:off x="4656970" y="1775486"/>
                <a:ext cx="1624957" cy="1481889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</p:spPr>
            <p:txBody>
              <a:bodyPr lIns="108025" tIns="108025" rIns="108025" bIns="108025" rtlCol="0" anchor="t">
                <a:noAutofit/>
              </a:bodyPr>
              <a:lstStyle/>
              <a:p>
                <a:endParaRPr lang="en-US" sz="12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5" name="Frihåndsform 8"/>
              <p:cNvSpPr/>
              <p:nvPr/>
            </p:nvSpPr>
            <p:spPr>
              <a:xfrm>
                <a:off x="4822950" y="2755510"/>
                <a:ext cx="205367" cy="227111"/>
              </a:xfrm>
              <a:custGeom>
                <a:avLst/>
                <a:gdLst>
                  <a:gd name="connsiteX0" fmla="*/ 375781 w 532356"/>
                  <a:gd name="connsiteY0" fmla="*/ 0 h 588723"/>
                  <a:gd name="connsiteX1" fmla="*/ 0 w 532356"/>
                  <a:gd name="connsiteY1" fmla="*/ 281836 h 588723"/>
                  <a:gd name="connsiteX2" fmla="*/ 112735 w 532356"/>
                  <a:gd name="connsiteY2" fmla="*/ 544882 h 588723"/>
                  <a:gd name="connsiteX3" fmla="*/ 363255 w 532356"/>
                  <a:gd name="connsiteY3" fmla="*/ 588723 h 588723"/>
                  <a:gd name="connsiteX4" fmla="*/ 532356 w 532356"/>
                  <a:gd name="connsiteY4" fmla="*/ 344466 h 588723"/>
                  <a:gd name="connsiteX5" fmla="*/ 482252 w 532356"/>
                  <a:gd name="connsiteY5" fmla="*/ 100208 h 588723"/>
                  <a:gd name="connsiteX6" fmla="*/ 375781 w 532356"/>
                  <a:gd name="connsiteY6" fmla="*/ 0 h 58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356" h="588723">
                    <a:moveTo>
                      <a:pt x="375781" y="0"/>
                    </a:moveTo>
                    <a:lnTo>
                      <a:pt x="0" y="281836"/>
                    </a:lnTo>
                    <a:lnTo>
                      <a:pt x="112735" y="544882"/>
                    </a:lnTo>
                    <a:lnTo>
                      <a:pt x="363255" y="588723"/>
                    </a:lnTo>
                    <a:lnTo>
                      <a:pt x="532356" y="344466"/>
                    </a:lnTo>
                    <a:lnTo>
                      <a:pt x="482252" y="100208"/>
                    </a:lnTo>
                    <a:lnTo>
                      <a:pt x="375781" y="0"/>
                    </a:lnTo>
                    <a:close/>
                  </a:path>
                </a:pathLst>
              </a:custGeom>
              <a:solidFill>
                <a:srgbClr val="00B050"/>
              </a:solidFill>
              <a:ln w="25400" cap="flat" cmpd="sng" algn="ctr">
                <a:solidFill>
                  <a:srgbClr val="ED1C24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560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grpSp>
            <p:nvGrpSpPr>
              <p:cNvPr id="16" name="Group 40"/>
              <p:cNvGrpSpPr/>
              <p:nvPr/>
            </p:nvGrpSpPr>
            <p:grpSpPr>
              <a:xfrm>
                <a:off x="4691841" y="1878988"/>
                <a:ext cx="1231909" cy="767955"/>
                <a:chOff x="5148064" y="2546485"/>
                <a:chExt cx="1642545" cy="1023940"/>
              </a:xfrm>
            </p:grpSpPr>
            <p:sp>
              <p:nvSpPr>
                <p:cNvPr id="32" name="Frihåndsform 5"/>
                <p:cNvSpPr/>
                <p:nvPr/>
              </p:nvSpPr>
              <p:spPr>
                <a:xfrm>
                  <a:off x="5247543" y="2546485"/>
                  <a:ext cx="1543066" cy="992201"/>
                </a:xfrm>
                <a:custGeom>
                  <a:avLst/>
                  <a:gdLst>
                    <a:gd name="connsiteX0" fmla="*/ 0 w 2999983"/>
                    <a:gd name="connsiteY0" fmla="*/ 1822537 h 1929008"/>
                    <a:gd name="connsiteX1" fmla="*/ 81419 w 2999983"/>
                    <a:gd name="connsiteY1" fmla="*/ 1096027 h 1929008"/>
                    <a:gd name="connsiteX2" fmla="*/ 613775 w 2999983"/>
                    <a:gd name="connsiteY2" fmla="*/ 1058449 h 1929008"/>
                    <a:gd name="connsiteX3" fmla="*/ 1534438 w 2999983"/>
                    <a:gd name="connsiteY3" fmla="*/ 375781 h 1929008"/>
                    <a:gd name="connsiteX4" fmla="*/ 1334022 w 2999983"/>
                    <a:gd name="connsiteY4" fmla="*/ 375781 h 1929008"/>
                    <a:gd name="connsiteX5" fmla="*/ 2217107 w 2999983"/>
                    <a:gd name="connsiteY5" fmla="*/ 0 h 1929008"/>
                    <a:gd name="connsiteX6" fmla="*/ 2999983 w 2999983"/>
                    <a:gd name="connsiteY6" fmla="*/ 68893 h 1929008"/>
                    <a:gd name="connsiteX7" fmla="*/ 2956142 w 2999983"/>
                    <a:gd name="connsiteY7" fmla="*/ 394570 h 1929008"/>
                    <a:gd name="connsiteX8" fmla="*/ 2123161 w 2999983"/>
                    <a:gd name="connsiteY8" fmla="*/ 388307 h 1929008"/>
                    <a:gd name="connsiteX9" fmla="*/ 2048005 w 2999983"/>
                    <a:gd name="connsiteY9" fmla="*/ 225468 h 1929008"/>
                    <a:gd name="connsiteX10" fmla="*/ 1678487 w 2999983"/>
                    <a:gd name="connsiteY10" fmla="*/ 450937 h 1929008"/>
                    <a:gd name="connsiteX11" fmla="*/ 920663 w 2999983"/>
                    <a:gd name="connsiteY11" fmla="*/ 1321496 h 1929008"/>
                    <a:gd name="connsiteX12" fmla="*/ 914400 w 2999983"/>
                    <a:gd name="connsiteY12" fmla="*/ 1640910 h 1929008"/>
                    <a:gd name="connsiteX13" fmla="*/ 713983 w 2999983"/>
                    <a:gd name="connsiteY13" fmla="*/ 1878904 h 1929008"/>
                    <a:gd name="connsiteX14" fmla="*/ 663879 w 2999983"/>
                    <a:gd name="connsiteY14" fmla="*/ 1703540 h 1929008"/>
                    <a:gd name="connsiteX15" fmla="*/ 356992 w 2999983"/>
                    <a:gd name="connsiteY15" fmla="*/ 1929008 h 1929008"/>
                    <a:gd name="connsiteX16" fmla="*/ 0 w 2999983"/>
                    <a:gd name="connsiteY16" fmla="*/ 1822537 h 1929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99983" h="1929008">
                      <a:moveTo>
                        <a:pt x="0" y="1822537"/>
                      </a:moveTo>
                      <a:lnTo>
                        <a:pt x="81419" y="1096027"/>
                      </a:lnTo>
                      <a:lnTo>
                        <a:pt x="613775" y="1058449"/>
                      </a:lnTo>
                      <a:lnTo>
                        <a:pt x="1534438" y="375781"/>
                      </a:lnTo>
                      <a:lnTo>
                        <a:pt x="1334022" y="375781"/>
                      </a:lnTo>
                      <a:lnTo>
                        <a:pt x="2217107" y="0"/>
                      </a:lnTo>
                      <a:lnTo>
                        <a:pt x="2999983" y="68893"/>
                      </a:lnTo>
                      <a:lnTo>
                        <a:pt x="2956142" y="394570"/>
                      </a:lnTo>
                      <a:lnTo>
                        <a:pt x="2123161" y="388307"/>
                      </a:lnTo>
                      <a:lnTo>
                        <a:pt x="2048005" y="225468"/>
                      </a:lnTo>
                      <a:lnTo>
                        <a:pt x="1678487" y="450937"/>
                      </a:lnTo>
                      <a:lnTo>
                        <a:pt x="920663" y="1321496"/>
                      </a:lnTo>
                      <a:lnTo>
                        <a:pt x="914400" y="1640910"/>
                      </a:lnTo>
                      <a:lnTo>
                        <a:pt x="713983" y="1878904"/>
                      </a:lnTo>
                      <a:lnTo>
                        <a:pt x="663879" y="1703540"/>
                      </a:lnTo>
                      <a:lnTo>
                        <a:pt x="356992" y="1929008"/>
                      </a:lnTo>
                      <a:lnTo>
                        <a:pt x="0" y="1822537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25400" cap="flat" cmpd="sng" algn="ctr">
                  <a:solidFill>
                    <a:srgbClr val="ED1C24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560">
                    <a:defRPr/>
                  </a:pPr>
                  <a:endParaRPr lang="en-US" kern="0" dirty="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3" name="Frihåndsform 11"/>
                <p:cNvSpPr/>
                <p:nvPr/>
              </p:nvSpPr>
              <p:spPr>
                <a:xfrm>
                  <a:off x="5148064" y="3293538"/>
                  <a:ext cx="398262" cy="276887"/>
                </a:xfrm>
                <a:custGeom>
                  <a:avLst/>
                  <a:gdLst>
                    <a:gd name="connsiteX0" fmla="*/ 0 w 774290"/>
                    <a:gd name="connsiteY0" fmla="*/ 81116 h 538316"/>
                    <a:gd name="connsiteX1" fmla="*/ 685800 w 774290"/>
                    <a:gd name="connsiteY1" fmla="*/ 0 h 538316"/>
                    <a:gd name="connsiteX2" fmla="*/ 774290 w 774290"/>
                    <a:gd name="connsiteY2" fmla="*/ 538316 h 538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74290" h="538316">
                      <a:moveTo>
                        <a:pt x="0" y="81116"/>
                      </a:moveTo>
                      <a:lnTo>
                        <a:pt x="685800" y="0"/>
                      </a:lnTo>
                      <a:lnTo>
                        <a:pt x="774290" y="538316"/>
                      </a:lnTo>
                    </a:path>
                  </a:pathLst>
                </a:custGeom>
                <a:noFill/>
                <a:ln w="25400" cap="flat" cmpd="sng" algn="ctr">
                  <a:solidFill>
                    <a:schemeClr val="accent5">
                      <a:lumMod val="20000"/>
                      <a:lumOff val="8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560">
                    <a:defRPr/>
                  </a:pPr>
                  <a:endParaRPr lang="en-US" kern="0" dirty="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4" name="Frihåndsform 15"/>
                <p:cNvSpPr/>
                <p:nvPr/>
              </p:nvSpPr>
              <p:spPr>
                <a:xfrm>
                  <a:off x="5383229" y="2845967"/>
                  <a:ext cx="652392" cy="451364"/>
                </a:xfrm>
                <a:custGeom>
                  <a:avLst/>
                  <a:gdLst>
                    <a:gd name="connsiteX0" fmla="*/ 0 w 1268361"/>
                    <a:gd name="connsiteY0" fmla="*/ 324465 h 877529"/>
                    <a:gd name="connsiteX1" fmla="*/ 213851 w 1268361"/>
                    <a:gd name="connsiteY1" fmla="*/ 877529 h 877529"/>
                    <a:gd name="connsiteX2" fmla="*/ 958645 w 1268361"/>
                    <a:gd name="connsiteY2" fmla="*/ 862781 h 877529"/>
                    <a:gd name="connsiteX3" fmla="*/ 1268361 w 1268361"/>
                    <a:gd name="connsiteY3" fmla="*/ 265471 h 877529"/>
                    <a:gd name="connsiteX4" fmla="*/ 707922 w 1268361"/>
                    <a:gd name="connsiteY4" fmla="*/ 0 h 877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361" h="877529">
                      <a:moveTo>
                        <a:pt x="0" y="324465"/>
                      </a:moveTo>
                      <a:lnTo>
                        <a:pt x="213851" y="877529"/>
                      </a:lnTo>
                      <a:lnTo>
                        <a:pt x="958645" y="862781"/>
                      </a:lnTo>
                      <a:lnTo>
                        <a:pt x="1268361" y="265471"/>
                      </a:lnTo>
                      <a:lnTo>
                        <a:pt x="707922" y="0"/>
                      </a:lnTo>
                    </a:path>
                  </a:pathLst>
                </a:custGeom>
                <a:noFill/>
                <a:ln w="25400" cap="flat" cmpd="sng" algn="ctr">
                  <a:solidFill>
                    <a:schemeClr val="accent5">
                      <a:lumMod val="20000"/>
                      <a:lumOff val="8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560">
                    <a:defRPr/>
                  </a:pPr>
                  <a:endParaRPr lang="en-US" kern="0" dirty="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7" name="Group 41"/>
              <p:cNvGrpSpPr/>
              <p:nvPr/>
            </p:nvGrpSpPr>
            <p:grpSpPr>
              <a:xfrm>
                <a:off x="5039546" y="2160011"/>
                <a:ext cx="733618" cy="886699"/>
                <a:chOff x="6207951" y="2665191"/>
                <a:chExt cx="978158" cy="1182265"/>
              </a:xfrm>
            </p:grpSpPr>
            <p:sp>
              <p:nvSpPr>
                <p:cNvPr id="30" name="Frihåndsform 6"/>
                <p:cNvSpPr/>
                <p:nvPr/>
              </p:nvSpPr>
              <p:spPr>
                <a:xfrm>
                  <a:off x="6325986" y="2665191"/>
                  <a:ext cx="860123" cy="1182265"/>
                </a:xfrm>
                <a:custGeom>
                  <a:avLst/>
                  <a:gdLst>
                    <a:gd name="connsiteX0" fmla="*/ 0 w 1672225"/>
                    <a:gd name="connsiteY0" fmla="*/ 1653435 h 2298526"/>
                    <a:gd name="connsiteX1" fmla="*/ 68893 w 1672225"/>
                    <a:gd name="connsiteY1" fmla="*/ 2254685 h 2298526"/>
                    <a:gd name="connsiteX2" fmla="*/ 306888 w 1672225"/>
                    <a:gd name="connsiteY2" fmla="*/ 2298526 h 2298526"/>
                    <a:gd name="connsiteX3" fmla="*/ 732773 w 1672225"/>
                    <a:gd name="connsiteY3" fmla="*/ 1797485 h 2298526"/>
                    <a:gd name="connsiteX4" fmla="*/ 1033398 w 1672225"/>
                    <a:gd name="connsiteY4" fmla="*/ 1659698 h 2298526"/>
                    <a:gd name="connsiteX5" fmla="*/ 883085 w 1672225"/>
                    <a:gd name="connsiteY5" fmla="*/ 1202498 h 2298526"/>
                    <a:gd name="connsiteX6" fmla="*/ 1672225 w 1672225"/>
                    <a:gd name="connsiteY6" fmla="*/ 488515 h 2298526"/>
                    <a:gd name="connsiteX7" fmla="*/ 1340285 w 1672225"/>
                    <a:gd name="connsiteY7" fmla="*/ 0 h 2298526"/>
                    <a:gd name="connsiteX8" fmla="*/ 250521 w 1672225"/>
                    <a:gd name="connsiteY8" fmla="*/ 1083501 h 2298526"/>
                    <a:gd name="connsiteX9" fmla="*/ 250521 w 1672225"/>
                    <a:gd name="connsiteY9" fmla="*/ 1384126 h 2298526"/>
                    <a:gd name="connsiteX10" fmla="*/ 0 w 1672225"/>
                    <a:gd name="connsiteY10" fmla="*/ 1653435 h 2298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72225" h="2298526">
                      <a:moveTo>
                        <a:pt x="0" y="1653435"/>
                      </a:moveTo>
                      <a:lnTo>
                        <a:pt x="68893" y="2254685"/>
                      </a:lnTo>
                      <a:lnTo>
                        <a:pt x="306888" y="2298526"/>
                      </a:lnTo>
                      <a:lnTo>
                        <a:pt x="732773" y="1797485"/>
                      </a:lnTo>
                      <a:lnTo>
                        <a:pt x="1033398" y="1659698"/>
                      </a:lnTo>
                      <a:lnTo>
                        <a:pt x="883085" y="1202498"/>
                      </a:lnTo>
                      <a:lnTo>
                        <a:pt x="1672225" y="488515"/>
                      </a:lnTo>
                      <a:lnTo>
                        <a:pt x="1340285" y="0"/>
                      </a:lnTo>
                      <a:lnTo>
                        <a:pt x="250521" y="1083501"/>
                      </a:lnTo>
                      <a:lnTo>
                        <a:pt x="250521" y="1384126"/>
                      </a:lnTo>
                      <a:lnTo>
                        <a:pt x="0" y="1653435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25400" cap="flat" cmpd="sng" algn="ctr">
                  <a:solidFill>
                    <a:srgbClr val="ED1C24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560">
                    <a:defRPr/>
                  </a:pPr>
                  <a:endParaRPr lang="en-US" kern="0" dirty="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1" name="Frihåndsform 28"/>
                <p:cNvSpPr/>
                <p:nvPr/>
              </p:nvSpPr>
              <p:spPr>
                <a:xfrm>
                  <a:off x="6207951" y="2786611"/>
                  <a:ext cx="944451" cy="1005138"/>
                </a:xfrm>
                <a:custGeom>
                  <a:avLst/>
                  <a:gdLst>
                    <a:gd name="connsiteX0" fmla="*/ 980767 w 1836174"/>
                    <a:gd name="connsiteY0" fmla="*/ 0 h 1954161"/>
                    <a:gd name="connsiteX1" fmla="*/ 1836174 w 1836174"/>
                    <a:gd name="connsiteY1" fmla="*/ 663678 h 1954161"/>
                    <a:gd name="connsiteX2" fmla="*/ 1555954 w 1836174"/>
                    <a:gd name="connsiteY2" fmla="*/ 988142 h 1954161"/>
                    <a:gd name="connsiteX3" fmla="*/ 324464 w 1836174"/>
                    <a:gd name="connsiteY3" fmla="*/ 966019 h 1954161"/>
                    <a:gd name="connsiteX4" fmla="*/ 0 w 1836174"/>
                    <a:gd name="connsiteY4" fmla="*/ 1319981 h 1954161"/>
                    <a:gd name="connsiteX5" fmla="*/ 936522 w 1836174"/>
                    <a:gd name="connsiteY5" fmla="*/ 1954161 h 1954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36174" h="1954161">
                      <a:moveTo>
                        <a:pt x="980767" y="0"/>
                      </a:moveTo>
                      <a:lnTo>
                        <a:pt x="1836174" y="663678"/>
                      </a:lnTo>
                      <a:lnTo>
                        <a:pt x="1555954" y="988142"/>
                      </a:lnTo>
                      <a:lnTo>
                        <a:pt x="324464" y="966019"/>
                      </a:lnTo>
                      <a:lnTo>
                        <a:pt x="0" y="1319981"/>
                      </a:lnTo>
                      <a:lnTo>
                        <a:pt x="936522" y="1954161"/>
                      </a:lnTo>
                    </a:path>
                  </a:pathLst>
                </a:custGeom>
                <a:noFill/>
                <a:ln w="25400" cap="flat" cmpd="sng" algn="ctr">
                  <a:solidFill>
                    <a:schemeClr val="accent5">
                      <a:lumMod val="20000"/>
                      <a:lumOff val="8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560">
                    <a:defRPr/>
                  </a:pPr>
                  <a:endParaRPr lang="en-US" kern="0" dirty="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18" name="TekstSylinder 11"/>
              <p:cNvSpPr txBox="1"/>
              <p:nvPr/>
            </p:nvSpPr>
            <p:spPr>
              <a:xfrm>
                <a:off x="4948478" y="2244425"/>
                <a:ext cx="203775" cy="17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560">
                  <a:buClr>
                    <a:srgbClr val="ED1C24"/>
                  </a:buClr>
                  <a:defRPr/>
                </a:pPr>
                <a:r>
                  <a:rPr lang="en-US" sz="1400" kern="0" dirty="0">
                    <a:solidFill>
                      <a:prstClr val="white"/>
                    </a:solidFill>
                  </a:rPr>
                  <a:t>~0</a:t>
                </a:r>
              </a:p>
            </p:txBody>
          </p:sp>
          <p:sp>
            <p:nvSpPr>
              <p:cNvPr id="19" name="TekstSylinder 11"/>
              <p:cNvSpPr txBox="1"/>
              <p:nvPr/>
            </p:nvSpPr>
            <p:spPr>
              <a:xfrm>
                <a:off x="5564654" y="1878988"/>
                <a:ext cx="203775" cy="17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560">
                  <a:buClr>
                    <a:srgbClr val="ED1C24"/>
                  </a:buClr>
                  <a:defRPr/>
                </a:pPr>
                <a:r>
                  <a:rPr lang="en-US" sz="1400" kern="0" dirty="0">
                    <a:solidFill>
                      <a:prstClr val="white"/>
                    </a:solidFill>
                  </a:rPr>
                  <a:t>~0</a:t>
                </a:r>
              </a:p>
            </p:txBody>
          </p:sp>
          <p:sp>
            <p:nvSpPr>
              <p:cNvPr id="20" name="TekstSylinder 11"/>
              <p:cNvSpPr txBox="1"/>
              <p:nvPr/>
            </p:nvSpPr>
            <p:spPr>
              <a:xfrm>
                <a:off x="4933421" y="2407137"/>
                <a:ext cx="203775" cy="17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560">
                  <a:buClr>
                    <a:srgbClr val="ED1C24"/>
                  </a:buClr>
                  <a:defRPr/>
                </a:pPr>
                <a:r>
                  <a:rPr lang="en-US" sz="1400" kern="0" dirty="0">
                    <a:solidFill>
                      <a:prstClr val="white"/>
                    </a:solidFill>
                  </a:rPr>
                  <a:t>~0</a:t>
                </a:r>
              </a:p>
            </p:txBody>
          </p:sp>
          <p:sp>
            <p:nvSpPr>
              <p:cNvPr id="21" name="TekstSylinder 11"/>
              <p:cNvSpPr txBox="1"/>
              <p:nvPr/>
            </p:nvSpPr>
            <p:spPr>
              <a:xfrm>
                <a:off x="4743873" y="2294981"/>
                <a:ext cx="203775" cy="17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560">
                  <a:buClr>
                    <a:srgbClr val="ED1C24"/>
                  </a:buClr>
                  <a:defRPr/>
                </a:pPr>
                <a:r>
                  <a:rPr lang="en-US" sz="1400" kern="0" dirty="0">
                    <a:solidFill>
                      <a:prstClr val="white"/>
                    </a:solidFill>
                  </a:rPr>
                  <a:t>~0</a:t>
                </a:r>
              </a:p>
            </p:txBody>
          </p:sp>
          <p:sp>
            <p:nvSpPr>
              <p:cNvPr id="22" name="TekstSylinder 11"/>
              <p:cNvSpPr txBox="1"/>
              <p:nvPr/>
            </p:nvSpPr>
            <p:spPr>
              <a:xfrm>
                <a:off x="4756815" y="2437068"/>
                <a:ext cx="203775" cy="17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560">
                  <a:buClr>
                    <a:srgbClr val="ED1C24"/>
                  </a:buClr>
                  <a:defRPr/>
                </a:pPr>
                <a:r>
                  <a:rPr lang="en-US" sz="1400" kern="0" dirty="0">
                    <a:solidFill>
                      <a:prstClr val="white"/>
                    </a:solidFill>
                  </a:rPr>
                  <a:t>~0</a:t>
                </a:r>
              </a:p>
            </p:txBody>
          </p:sp>
          <p:sp>
            <p:nvSpPr>
              <p:cNvPr id="23" name="TekstSylinder 11"/>
              <p:cNvSpPr txBox="1"/>
              <p:nvPr/>
            </p:nvSpPr>
            <p:spPr>
              <a:xfrm>
                <a:off x="5209996" y="2666457"/>
                <a:ext cx="203775" cy="17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560">
                  <a:buClr>
                    <a:srgbClr val="ED1C24"/>
                  </a:buClr>
                  <a:defRPr/>
                </a:pPr>
                <a:r>
                  <a:rPr lang="en-US" sz="1400" kern="0" dirty="0">
                    <a:solidFill>
                      <a:prstClr val="white"/>
                    </a:solidFill>
                  </a:rPr>
                  <a:t>~0</a:t>
                </a:r>
              </a:p>
            </p:txBody>
          </p:sp>
          <p:sp>
            <p:nvSpPr>
              <p:cNvPr id="24" name="TekstSylinder 11"/>
              <p:cNvSpPr txBox="1"/>
              <p:nvPr/>
            </p:nvSpPr>
            <p:spPr>
              <a:xfrm>
                <a:off x="5348245" y="2408314"/>
                <a:ext cx="203775" cy="17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560">
                  <a:buClr>
                    <a:srgbClr val="ED1C24"/>
                  </a:buClr>
                  <a:defRPr/>
                </a:pPr>
                <a:r>
                  <a:rPr lang="en-US" sz="1400" kern="0" dirty="0">
                    <a:solidFill>
                      <a:prstClr val="white"/>
                    </a:solidFill>
                  </a:rPr>
                  <a:t>~0</a:t>
                </a:r>
              </a:p>
            </p:txBody>
          </p:sp>
          <p:sp>
            <p:nvSpPr>
              <p:cNvPr id="25" name="TekstSylinder 11"/>
              <p:cNvSpPr txBox="1"/>
              <p:nvPr/>
            </p:nvSpPr>
            <p:spPr>
              <a:xfrm>
                <a:off x="5524377" y="2218570"/>
                <a:ext cx="203775" cy="17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560">
                  <a:buClr>
                    <a:srgbClr val="ED1C24"/>
                  </a:buClr>
                  <a:defRPr/>
                </a:pPr>
                <a:r>
                  <a:rPr lang="en-US" sz="1400" kern="0" dirty="0">
                    <a:solidFill>
                      <a:prstClr val="white"/>
                    </a:solidFill>
                  </a:rPr>
                  <a:t>~0</a:t>
                </a:r>
              </a:p>
            </p:txBody>
          </p:sp>
          <p:sp>
            <p:nvSpPr>
              <p:cNvPr id="26" name="TekstSylinder 11"/>
              <p:cNvSpPr txBox="1"/>
              <p:nvPr/>
            </p:nvSpPr>
            <p:spPr>
              <a:xfrm>
                <a:off x="4821514" y="2802554"/>
                <a:ext cx="203775" cy="17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560">
                  <a:buClr>
                    <a:srgbClr val="ED1C24"/>
                  </a:buClr>
                  <a:defRPr/>
                </a:pPr>
                <a:r>
                  <a:rPr lang="en-US" sz="1400" kern="0" dirty="0">
                    <a:solidFill>
                      <a:prstClr val="white"/>
                    </a:solidFill>
                  </a:rPr>
                  <a:t>~0</a:t>
                </a:r>
              </a:p>
            </p:txBody>
          </p:sp>
          <p:sp>
            <p:nvSpPr>
              <p:cNvPr id="27" name="Frihåndsform 7"/>
              <p:cNvSpPr/>
              <p:nvPr/>
            </p:nvSpPr>
            <p:spPr>
              <a:xfrm>
                <a:off x="5668544" y="2152966"/>
                <a:ext cx="442142" cy="604019"/>
              </a:xfrm>
              <a:custGeom>
                <a:avLst/>
                <a:gdLst>
                  <a:gd name="connsiteX0" fmla="*/ 225469 w 1146132"/>
                  <a:gd name="connsiteY0" fmla="*/ 6263 h 1565753"/>
                  <a:gd name="connsiteX1" fmla="*/ 789140 w 1146132"/>
                  <a:gd name="connsiteY1" fmla="*/ 0 h 1565753"/>
                  <a:gd name="connsiteX2" fmla="*/ 1002082 w 1146132"/>
                  <a:gd name="connsiteY2" fmla="*/ 939452 h 1565753"/>
                  <a:gd name="connsiteX3" fmla="*/ 1146132 w 1146132"/>
                  <a:gd name="connsiteY3" fmla="*/ 1070975 h 1565753"/>
                  <a:gd name="connsiteX4" fmla="*/ 482252 w 1146132"/>
                  <a:gd name="connsiteY4" fmla="*/ 1565753 h 1565753"/>
                  <a:gd name="connsiteX5" fmla="*/ 0 w 1146132"/>
                  <a:gd name="connsiteY5" fmla="*/ 1427967 h 1565753"/>
                  <a:gd name="connsiteX6" fmla="*/ 62630 w 1146132"/>
                  <a:gd name="connsiteY6" fmla="*/ 951978 h 1565753"/>
                  <a:gd name="connsiteX7" fmla="*/ 501041 w 1146132"/>
                  <a:gd name="connsiteY7" fmla="*/ 601249 h 1565753"/>
                  <a:gd name="connsiteX8" fmla="*/ 225469 w 1146132"/>
                  <a:gd name="connsiteY8" fmla="*/ 6263 h 156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6132" h="1565753">
                    <a:moveTo>
                      <a:pt x="225469" y="6263"/>
                    </a:moveTo>
                    <a:lnTo>
                      <a:pt x="789140" y="0"/>
                    </a:lnTo>
                    <a:lnTo>
                      <a:pt x="1002082" y="939452"/>
                    </a:lnTo>
                    <a:lnTo>
                      <a:pt x="1146132" y="1070975"/>
                    </a:lnTo>
                    <a:lnTo>
                      <a:pt x="482252" y="1565753"/>
                    </a:lnTo>
                    <a:lnTo>
                      <a:pt x="0" y="1427967"/>
                    </a:lnTo>
                    <a:lnTo>
                      <a:pt x="62630" y="951978"/>
                    </a:lnTo>
                    <a:lnTo>
                      <a:pt x="501041" y="601249"/>
                    </a:lnTo>
                    <a:lnTo>
                      <a:pt x="225469" y="6263"/>
                    </a:lnTo>
                    <a:close/>
                  </a:path>
                </a:pathLst>
              </a:custGeom>
              <a:solidFill>
                <a:srgbClr val="00B050"/>
              </a:solidFill>
              <a:ln w="25400" cap="flat" cmpd="sng" algn="ctr">
                <a:solidFill>
                  <a:srgbClr val="ED1C24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560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8" name="TekstSylinder 11"/>
              <p:cNvSpPr txBox="1"/>
              <p:nvPr/>
            </p:nvSpPr>
            <p:spPr>
              <a:xfrm>
                <a:off x="5773730" y="2431533"/>
                <a:ext cx="203775" cy="17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560">
                  <a:buClr>
                    <a:srgbClr val="ED1C24"/>
                  </a:buClr>
                  <a:defRPr/>
                </a:pPr>
                <a:r>
                  <a:rPr lang="en-US" sz="1400" kern="0" dirty="0">
                    <a:solidFill>
                      <a:prstClr val="white"/>
                    </a:solidFill>
                  </a:rPr>
                  <a:t>~0</a:t>
                </a:r>
              </a:p>
            </p:txBody>
          </p:sp>
          <p:sp>
            <p:nvSpPr>
              <p:cNvPr id="29" name="TekstSylinder 11"/>
              <p:cNvSpPr txBox="1"/>
              <p:nvPr/>
            </p:nvSpPr>
            <p:spPr>
              <a:xfrm>
                <a:off x="5112469" y="2873159"/>
                <a:ext cx="203775" cy="17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560">
                  <a:buClr>
                    <a:srgbClr val="ED1C24"/>
                  </a:buClr>
                  <a:defRPr/>
                </a:pPr>
                <a:r>
                  <a:rPr lang="en-US" sz="1400" kern="0" dirty="0">
                    <a:solidFill>
                      <a:prstClr val="white"/>
                    </a:solidFill>
                  </a:rPr>
                  <a:t>~0</a:t>
                </a:r>
              </a:p>
            </p:txBody>
          </p:sp>
        </p:grpSp>
        <p:sp>
          <p:nvSpPr>
            <p:cNvPr id="46" name="Avrundet rektangel 20"/>
            <p:cNvSpPr/>
            <p:nvPr/>
          </p:nvSpPr>
          <p:spPr>
            <a:xfrm>
              <a:off x="10152651" y="5050718"/>
              <a:ext cx="398349" cy="279101"/>
            </a:xfrm>
            <a:prstGeom prst="round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" name="Rett linje 22"/>
            <p:cNvCxnSpPr>
              <a:stCxn id="28" idx="2"/>
            </p:cNvCxnSpPr>
            <p:nvPr/>
          </p:nvCxnSpPr>
          <p:spPr>
            <a:xfrm flipH="1">
              <a:off x="10442350" y="4382059"/>
              <a:ext cx="280964" cy="622939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Rett linje 67"/>
            <p:cNvCxnSpPr>
              <a:stCxn id="19" idx="3"/>
            </p:cNvCxnSpPr>
            <p:nvPr/>
          </p:nvCxnSpPr>
          <p:spPr>
            <a:xfrm flipH="1">
              <a:off x="10395341" y="3248280"/>
              <a:ext cx="123748" cy="1756718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tt linje 68"/>
            <p:cNvCxnSpPr>
              <a:stCxn id="25" idx="2"/>
            </p:cNvCxnSpPr>
            <p:nvPr/>
          </p:nvCxnSpPr>
          <p:spPr>
            <a:xfrm>
              <a:off x="10248226" y="4004387"/>
              <a:ext cx="103599" cy="97904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tt linje 69"/>
            <p:cNvCxnSpPr/>
            <p:nvPr/>
          </p:nvCxnSpPr>
          <p:spPr>
            <a:xfrm>
              <a:off x="10005564" y="4314321"/>
              <a:ext cx="294461" cy="726403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tt linje 70"/>
            <p:cNvCxnSpPr>
              <a:stCxn id="18" idx="3"/>
            </p:cNvCxnSpPr>
            <p:nvPr/>
          </p:nvCxnSpPr>
          <p:spPr>
            <a:xfrm>
              <a:off x="9345101" y="3896351"/>
              <a:ext cx="878914" cy="107112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tt linje 71"/>
            <p:cNvCxnSpPr>
              <a:stCxn id="23" idx="3"/>
            </p:cNvCxnSpPr>
            <p:nvPr/>
          </p:nvCxnSpPr>
          <p:spPr>
            <a:xfrm>
              <a:off x="9843366" y="4644788"/>
              <a:ext cx="356694" cy="34686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tt linje 75"/>
            <p:cNvCxnSpPr>
              <a:stCxn id="20" idx="3"/>
            </p:cNvCxnSpPr>
            <p:nvPr/>
          </p:nvCxnSpPr>
          <p:spPr>
            <a:xfrm>
              <a:off x="9316413" y="4184906"/>
              <a:ext cx="836238" cy="826449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tt linje 78"/>
            <p:cNvCxnSpPr>
              <a:stCxn id="21" idx="3"/>
            </p:cNvCxnSpPr>
            <p:nvPr/>
          </p:nvCxnSpPr>
          <p:spPr>
            <a:xfrm>
              <a:off x="8955271" y="3986008"/>
              <a:ext cx="1166882" cy="104189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tt linje 81"/>
            <p:cNvCxnSpPr/>
            <p:nvPr/>
          </p:nvCxnSpPr>
          <p:spPr>
            <a:xfrm>
              <a:off x="8887672" y="4350918"/>
              <a:ext cx="1234481" cy="74427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tt linje 84"/>
            <p:cNvCxnSpPr>
              <a:stCxn id="29" idx="3"/>
            </p:cNvCxnSpPr>
            <p:nvPr/>
          </p:nvCxnSpPr>
          <p:spPr>
            <a:xfrm>
              <a:off x="9657550" y="5011356"/>
              <a:ext cx="481987" cy="99924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tt linje 87"/>
            <p:cNvCxnSpPr/>
            <p:nvPr/>
          </p:nvCxnSpPr>
          <p:spPr>
            <a:xfrm>
              <a:off x="9034051" y="5057075"/>
              <a:ext cx="1072718" cy="140273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kstSylinder 90"/>
            <p:cNvSpPr txBox="1"/>
            <p:nvPr/>
          </p:nvSpPr>
          <p:spPr>
            <a:xfrm>
              <a:off x="10571626" y="4899427"/>
              <a:ext cx="9204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rgbClr val="C00000"/>
                  </a:solidFill>
                </a:rPr>
                <a:t>mACE</a:t>
              </a:r>
              <a:endParaRPr lang="en-US" sz="1400" dirty="0">
                <a:solidFill>
                  <a:srgbClr val="C00000"/>
                </a:solidFill>
              </a:endParaRPr>
            </a:p>
            <a:p>
              <a:r>
                <a:rPr lang="en-US" sz="1400" dirty="0">
                  <a:solidFill>
                    <a:srgbClr val="C00000"/>
                  </a:solidFill>
                </a:rPr>
                <a:t>controller</a:t>
              </a:r>
            </a:p>
          </p:txBody>
        </p:sp>
      </p:grpSp>
      <p:grpSp>
        <p:nvGrpSpPr>
          <p:cNvPr id="60" name="Gruppe 18"/>
          <p:cNvGrpSpPr/>
          <p:nvPr/>
        </p:nvGrpSpPr>
        <p:grpSpPr>
          <a:xfrm>
            <a:off x="2108791" y="4875094"/>
            <a:ext cx="3335980" cy="1128220"/>
            <a:chOff x="2177979" y="4904785"/>
            <a:chExt cx="3335208" cy="1127959"/>
          </a:xfrm>
        </p:grpSpPr>
        <p:sp>
          <p:nvSpPr>
            <p:cNvPr id="61" name="TekstSylinder 13"/>
            <p:cNvSpPr txBox="1"/>
            <p:nvPr/>
          </p:nvSpPr>
          <p:spPr>
            <a:xfrm>
              <a:off x="2177979" y="5109414"/>
              <a:ext cx="333520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More efficient use of resources</a:t>
              </a:r>
            </a:p>
            <a:p>
              <a:r>
                <a:rPr lang="en-US" dirty="0"/>
                <a:t>Netting of imbalances</a:t>
              </a:r>
            </a:p>
            <a:p>
              <a:r>
                <a:rPr lang="en-US" dirty="0"/>
                <a:t>Merit order bid list</a:t>
              </a:r>
            </a:p>
          </p:txBody>
        </p:sp>
        <p:sp>
          <p:nvSpPr>
            <p:cNvPr id="62" name="Pil høyre 16"/>
            <p:cNvSpPr/>
            <p:nvPr/>
          </p:nvSpPr>
          <p:spPr>
            <a:xfrm>
              <a:off x="2177979" y="4904785"/>
              <a:ext cx="3335208" cy="198311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uppe 19"/>
          <p:cNvGrpSpPr/>
          <p:nvPr/>
        </p:nvGrpSpPr>
        <p:grpSpPr>
          <a:xfrm>
            <a:off x="6178207" y="4875031"/>
            <a:ext cx="3335980" cy="1147191"/>
            <a:chOff x="6246453" y="4904722"/>
            <a:chExt cx="3335208" cy="1146926"/>
          </a:xfrm>
        </p:grpSpPr>
        <p:sp>
          <p:nvSpPr>
            <p:cNvPr id="64" name="TekstSylinder 55"/>
            <p:cNvSpPr txBox="1"/>
            <p:nvPr/>
          </p:nvSpPr>
          <p:spPr>
            <a:xfrm>
              <a:off x="6254635" y="5128318"/>
              <a:ext cx="332702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Digitalization of balancing</a:t>
              </a:r>
            </a:p>
            <a:p>
              <a:r>
                <a:rPr lang="en-US" dirty="0"/>
                <a:t>Better control with flows</a:t>
              </a:r>
            </a:p>
            <a:p>
              <a:r>
                <a:rPr lang="en-US" dirty="0"/>
                <a:t>Clearer responsibilities</a:t>
              </a:r>
            </a:p>
          </p:txBody>
        </p:sp>
        <p:sp>
          <p:nvSpPr>
            <p:cNvPr id="65" name="Pil høyre 65"/>
            <p:cNvSpPr/>
            <p:nvPr/>
          </p:nvSpPr>
          <p:spPr>
            <a:xfrm>
              <a:off x="6246453" y="4904722"/>
              <a:ext cx="3335208" cy="198311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478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mACE control – efficient trade and netting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Imbalances and available reserves in each bid-area are optimized in a central algorithm. This secures</a:t>
            </a:r>
          </a:p>
          <a:p>
            <a:r>
              <a:rPr lang="en-US" dirty="0"/>
              <a:t>optimized use of grid capacity</a:t>
            </a:r>
          </a:p>
          <a:p>
            <a:r>
              <a:rPr lang="en-US" dirty="0"/>
              <a:t>efficient exchange of balancing products</a:t>
            </a:r>
          </a:p>
          <a:p>
            <a:r>
              <a:rPr lang="en-US" dirty="0"/>
              <a:t>fair settlement between buyers and sellers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699" y="2637706"/>
            <a:ext cx="4968552" cy="261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62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6118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5" name="think-cell Slide" r:id="rId5" imgW="473" imgH="470" progId="TCLayout.ActiveDocument.1">
                  <p:embed/>
                </p:oleObj>
              </mc:Choice>
              <mc:Fallback>
                <p:oleObj name="think-cell Slide" r:id="rId5" imgW="473" imgH="4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6118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Title 1"/>
          <p:cNvSpPr txBox="1">
            <a:spLocks/>
          </p:cNvSpPr>
          <p:nvPr/>
        </p:nvSpPr>
        <p:spPr>
          <a:xfrm>
            <a:off x="1820283" y="357123"/>
            <a:ext cx="9389871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1477" b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2"/>
                </a:solidFill>
                <a:latin typeface="Arial" charset="0"/>
              </a:defRPr>
            </a:lvl5pPr>
            <a:lvl6pPr marL="422041" algn="l" rtl="0" eaLnBrk="1" fontAlgn="base" hangingPunct="1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2"/>
                </a:solidFill>
                <a:latin typeface="Arial" charset="0"/>
              </a:defRPr>
            </a:lvl6pPr>
            <a:lvl7pPr marL="844083" algn="l" rtl="0" eaLnBrk="1" fontAlgn="base" hangingPunct="1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2"/>
                </a:solidFill>
                <a:latin typeface="Arial" charset="0"/>
              </a:defRPr>
            </a:lvl7pPr>
            <a:lvl8pPr marL="1266124" algn="l" rtl="0" eaLnBrk="1" fontAlgn="base" hangingPunct="1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2"/>
                </a:solidFill>
                <a:latin typeface="Arial" charset="0"/>
              </a:defRPr>
            </a:lvl8pPr>
            <a:lvl9pPr marL="1688165" algn="l" rtl="0" eaLnBrk="1" fontAlgn="base" hangingPunct="1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200" b="1" dirty="0">
                <a:solidFill>
                  <a:srgbClr val="16315C"/>
                </a:solidFill>
              </a:rPr>
              <a:t>Our goals for the future Nordic power system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2014509" y="2365279"/>
            <a:ext cx="2637365" cy="319531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7975" tIns="198039" rIns="107975" bIns="107975" rtlCol="0" anchor="t">
            <a:noAutofit/>
          </a:bodyPr>
          <a:lstStyle/>
          <a:p>
            <a:r>
              <a:rPr lang="en-US" sz="1200" b="1" dirty="0"/>
              <a:t>Ability to handle major changes in the power system and maintain system security in the short and long term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7543301" y="2365279"/>
            <a:ext cx="2637365" cy="319531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7975" tIns="198039" rIns="107975" bIns="107975" rtlCol="0" anchor="t">
            <a:noAutofit/>
          </a:bodyPr>
          <a:lstStyle/>
          <a:p>
            <a:r>
              <a:rPr lang="en-US" sz="1200" b="1" dirty="0"/>
              <a:t>Efficient integration with European markets and implementation of EU-regulation</a:t>
            </a:r>
          </a:p>
        </p:txBody>
      </p:sp>
      <p:pic>
        <p:nvPicPr>
          <p:cNvPr id="70690" name="Picture 34" descr="http://ec.europa.eu/internal_market/imi-net/images/news/news12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8277" y="3651417"/>
            <a:ext cx="1987413" cy="142514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/>
          <p:cNvSpPr/>
          <p:nvPr/>
        </p:nvSpPr>
        <p:spPr bwMode="auto">
          <a:xfrm>
            <a:off x="4778906" y="2365279"/>
            <a:ext cx="2637365" cy="319531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7975" tIns="198039" rIns="107975" bIns="107975" rtlCol="0" anchor="t">
            <a:noAutofit/>
          </a:bodyPr>
          <a:lstStyle/>
          <a:p>
            <a:r>
              <a:rPr lang="en-US" sz="1200" b="1" dirty="0"/>
              <a:t>Create value and beneficial solutions for all Nordic countries through clear responsibilities and freedom of action for Nordic TSOs</a:t>
            </a:r>
          </a:p>
          <a:p>
            <a:endParaRPr lang="en-US" sz="1200" b="1" dirty="0"/>
          </a:p>
          <a:p>
            <a:r>
              <a:rPr lang="en-US" sz="1200" b="1" dirty="0"/>
              <a:t>Incentivize development </a:t>
            </a:r>
          </a:p>
          <a:p>
            <a:r>
              <a:rPr lang="en-US" sz="1200" b="1" dirty="0"/>
              <a:t>and modernization towards the </a:t>
            </a:r>
          </a:p>
          <a:p>
            <a:r>
              <a:rPr lang="en-US" sz="1200" b="1" dirty="0"/>
              <a:t>power system </a:t>
            </a:r>
          </a:p>
          <a:p>
            <a:r>
              <a:rPr lang="en-US" sz="1200" b="1" dirty="0"/>
              <a:t>of the future</a:t>
            </a:r>
          </a:p>
          <a:p>
            <a:endParaRPr lang="en-US" sz="1200" b="1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37464" y="4205070"/>
            <a:ext cx="1561826" cy="12044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Isosceles Triangle 3"/>
          <p:cNvSpPr/>
          <p:nvPr/>
        </p:nvSpPr>
        <p:spPr bwMode="auto">
          <a:xfrm>
            <a:off x="2050012" y="1298995"/>
            <a:ext cx="8130654" cy="955852"/>
          </a:xfrm>
          <a:prstGeom prst="triangle">
            <a:avLst>
              <a:gd name="adj" fmla="val 50112"/>
            </a:avLst>
          </a:prstGeom>
          <a:solidFill>
            <a:schemeClr val="accent6"/>
          </a:solidFill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rtlCol="0" anchor="ctr">
            <a:noAutofit/>
          </a:bodyPr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81173" y="1739170"/>
            <a:ext cx="6103837" cy="461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Strengthening system security in the Nordic 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synchronous area, improve efficiency, and harmonize with Europe</a:t>
            </a:r>
          </a:p>
        </p:txBody>
      </p:sp>
      <p:grpSp>
        <p:nvGrpSpPr>
          <p:cNvPr id="129" name="Group 128"/>
          <p:cNvGrpSpPr/>
          <p:nvPr/>
        </p:nvGrpSpPr>
        <p:grpSpPr>
          <a:xfrm>
            <a:off x="2541032" y="3573843"/>
            <a:ext cx="1731073" cy="1798522"/>
            <a:chOff x="4168844" y="790"/>
            <a:chExt cx="2913063" cy="3026567"/>
          </a:xfrm>
          <a:solidFill>
            <a:srgbClr val="F0E3D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0" name="Freeform 83"/>
            <p:cNvSpPr>
              <a:spLocks/>
            </p:cNvSpPr>
            <p:nvPr/>
          </p:nvSpPr>
          <p:spPr bwMode="auto">
            <a:xfrm>
              <a:off x="5497582" y="2457440"/>
              <a:ext cx="88900" cy="200027"/>
            </a:xfrm>
            <a:custGeom>
              <a:avLst/>
              <a:gdLst>
                <a:gd name="T0" fmla="*/ 5 w 50"/>
                <a:gd name="T1" fmla="*/ 95 h 113"/>
                <a:gd name="T2" fmla="*/ 6 w 50"/>
                <a:gd name="T3" fmla="*/ 113 h 113"/>
                <a:gd name="T4" fmla="*/ 27 w 50"/>
                <a:gd name="T5" fmla="*/ 67 h 113"/>
                <a:gd name="T6" fmla="*/ 50 w 50"/>
                <a:gd name="T7" fmla="*/ 0 h 113"/>
                <a:gd name="T8" fmla="*/ 28 w 50"/>
                <a:gd name="T9" fmla="*/ 38 h 113"/>
                <a:gd name="T10" fmla="*/ 5 w 50"/>
                <a:gd name="T11" fmla="*/ 9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13">
                  <a:moveTo>
                    <a:pt x="5" y="95"/>
                  </a:moveTo>
                  <a:cubicBezTo>
                    <a:pt x="6" y="101"/>
                    <a:pt x="6" y="107"/>
                    <a:pt x="6" y="113"/>
                  </a:cubicBezTo>
                  <a:cubicBezTo>
                    <a:pt x="19" y="109"/>
                    <a:pt x="24" y="80"/>
                    <a:pt x="27" y="67"/>
                  </a:cubicBezTo>
                  <a:cubicBezTo>
                    <a:pt x="33" y="44"/>
                    <a:pt x="42" y="23"/>
                    <a:pt x="50" y="0"/>
                  </a:cubicBezTo>
                  <a:cubicBezTo>
                    <a:pt x="37" y="0"/>
                    <a:pt x="33" y="28"/>
                    <a:pt x="28" y="38"/>
                  </a:cubicBezTo>
                  <a:cubicBezTo>
                    <a:pt x="19" y="55"/>
                    <a:pt x="0" y="70"/>
                    <a:pt x="5" y="95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1" name="Freeform 84"/>
            <p:cNvSpPr>
              <a:spLocks/>
            </p:cNvSpPr>
            <p:nvPr/>
          </p:nvSpPr>
          <p:spPr bwMode="auto">
            <a:xfrm>
              <a:off x="5497582" y="2457440"/>
              <a:ext cx="88900" cy="200027"/>
            </a:xfrm>
            <a:custGeom>
              <a:avLst/>
              <a:gdLst>
                <a:gd name="T0" fmla="*/ 5 w 50"/>
                <a:gd name="T1" fmla="*/ 95 h 113"/>
                <a:gd name="T2" fmla="*/ 6 w 50"/>
                <a:gd name="T3" fmla="*/ 113 h 113"/>
                <a:gd name="T4" fmla="*/ 27 w 50"/>
                <a:gd name="T5" fmla="*/ 67 h 113"/>
                <a:gd name="T6" fmla="*/ 50 w 50"/>
                <a:gd name="T7" fmla="*/ 0 h 113"/>
                <a:gd name="T8" fmla="*/ 28 w 50"/>
                <a:gd name="T9" fmla="*/ 38 h 113"/>
                <a:gd name="T10" fmla="*/ 5 w 50"/>
                <a:gd name="T11" fmla="*/ 9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13">
                  <a:moveTo>
                    <a:pt x="5" y="95"/>
                  </a:moveTo>
                  <a:cubicBezTo>
                    <a:pt x="6" y="101"/>
                    <a:pt x="6" y="107"/>
                    <a:pt x="6" y="113"/>
                  </a:cubicBezTo>
                  <a:cubicBezTo>
                    <a:pt x="19" y="109"/>
                    <a:pt x="24" y="80"/>
                    <a:pt x="27" y="67"/>
                  </a:cubicBezTo>
                  <a:cubicBezTo>
                    <a:pt x="33" y="44"/>
                    <a:pt x="42" y="23"/>
                    <a:pt x="50" y="0"/>
                  </a:cubicBezTo>
                  <a:cubicBezTo>
                    <a:pt x="37" y="0"/>
                    <a:pt x="33" y="28"/>
                    <a:pt x="28" y="38"/>
                  </a:cubicBezTo>
                  <a:cubicBezTo>
                    <a:pt x="19" y="55"/>
                    <a:pt x="0" y="70"/>
                    <a:pt x="5" y="95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2" name="Freeform 85"/>
            <p:cNvSpPr>
              <a:spLocks/>
            </p:cNvSpPr>
            <p:nvPr/>
          </p:nvSpPr>
          <p:spPr bwMode="auto">
            <a:xfrm>
              <a:off x="5681732" y="2149461"/>
              <a:ext cx="12700" cy="7938"/>
            </a:xfrm>
            <a:custGeom>
              <a:avLst/>
              <a:gdLst>
                <a:gd name="T0" fmla="*/ 7 w 7"/>
                <a:gd name="T1" fmla="*/ 0 h 5"/>
                <a:gd name="T2" fmla="*/ 0 w 7"/>
                <a:gd name="T3" fmla="*/ 5 h 5"/>
                <a:gd name="T4" fmla="*/ 7 w 7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7" y="0"/>
                  </a:moveTo>
                  <a:cubicBezTo>
                    <a:pt x="5" y="2"/>
                    <a:pt x="2" y="3"/>
                    <a:pt x="0" y="5"/>
                  </a:cubicBezTo>
                  <a:cubicBezTo>
                    <a:pt x="3" y="4"/>
                    <a:pt x="5" y="3"/>
                    <a:pt x="7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3" name="Freeform 86"/>
            <p:cNvSpPr>
              <a:spLocks/>
            </p:cNvSpPr>
            <p:nvPr/>
          </p:nvSpPr>
          <p:spPr bwMode="auto">
            <a:xfrm>
              <a:off x="5681732" y="2149461"/>
              <a:ext cx="12700" cy="7938"/>
            </a:xfrm>
            <a:custGeom>
              <a:avLst/>
              <a:gdLst>
                <a:gd name="T0" fmla="*/ 7 w 7"/>
                <a:gd name="T1" fmla="*/ 0 h 5"/>
                <a:gd name="T2" fmla="*/ 0 w 7"/>
                <a:gd name="T3" fmla="*/ 5 h 5"/>
                <a:gd name="T4" fmla="*/ 7 w 7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7" y="0"/>
                  </a:moveTo>
                  <a:cubicBezTo>
                    <a:pt x="5" y="2"/>
                    <a:pt x="2" y="3"/>
                    <a:pt x="0" y="5"/>
                  </a:cubicBezTo>
                  <a:cubicBezTo>
                    <a:pt x="3" y="4"/>
                    <a:pt x="5" y="3"/>
                    <a:pt x="7" y="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4" name="Freeform 87"/>
            <p:cNvSpPr>
              <a:spLocks/>
            </p:cNvSpPr>
            <p:nvPr/>
          </p:nvSpPr>
          <p:spPr bwMode="auto">
            <a:xfrm>
              <a:off x="5694432" y="2335201"/>
              <a:ext cx="158750" cy="204790"/>
            </a:xfrm>
            <a:custGeom>
              <a:avLst/>
              <a:gdLst>
                <a:gd name="T0" fmla="*/ 22 w 90"/>
                <a:gd name="T1" fmla="*/ 104 h 116"/>
                <a:gd name="T2" fmla="*/ 55 w 90"/>
                <a:gd name="T3" fmla="*/ 59 h 116"/>
                <a:gd name="T4" fmla="*/ 42 w 90"/>
                <a:gd name="T5" fmla="*/ 12 h 116"/>
                <a:gd name="T6" fmla="*/ 8 w 90"/>
                <a:gd name="T7" fmla="*/ 41 h 116"/>
                <a:gd name="T8" fmla="*/ 17 w 90"/>
                <a:gd name="T9" fmla="*/ 95 h 116"/>
                <a:gd name="T10" fmla="*/ 7 w 90"/>
                <a:gd name="T11" fmla="*/ 115 h 116"/>
                <a:gd name="T12" fmla="*/ 22 w 90"/>
                <a:gd name="T13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16">
                  <a:moveTo>
                    <a:pt x="22" y="104"/>
                  </a:moveTo>
                  <a:cubicBezTo>
                    <a:pt x="19" y="94"/>
                    <a:pt x="48" y="65"/>
                    <a:pt x="55" y="59"/>
                  </a:cubicBezTo>
                  <a:cubicBezTo>
                    <a:pt x="26" y="55"/>
                    <a:pt x="90" y="0"/>
                    <a:pt x="42" y="12"/>
                  </a:cubicBezTo>
                  <a:cubicBezTo>
                    <a:pt x="29" y="16"/>
                    <a:pt x="17" y="29"/>
                    <a:pt x="8" y="41"/>
                  </a:cubicBezTo>
                  <a:cubicBezTo>
                    <a:pt x="0" y="52"/>
                    <a:pt x="4" y="92"/>
                    <a:pt x="17" y="95"/>
                  </a:cubicBezTo>
                  <a:cubicBezTo>
                    <a:pt x="13" y="101"/>
                    <a:pt x="9" y="107"/>
                    <a:pt x="7" y="115"/>
                  </a:cubicBezTo>
                  <a:cubicBezTo>
                    <a:pt x="13" y="116"/>
                    <a:pt x="19" y="111"/>
                    <a:pt x="22" y="104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5" name="Freeform 88"/>
            <p:cNvSpPr>
              <a:spLocks/>
            </p:cNvSpPr>
            <p:nvPr/>
          </p:nvSpPr>
          <p:spPr bwMode="auto">
            <a:xfrm>
              <a:off x="5694432" y="2335201"/>
              <a:ext cx="158750" cy="204790"/>
            </a:xfrm>
            <a:custGeom>
              <a:avLst/>
              <a:gdLst>
                <a:gd name="T0" fmla="*/ 22 w 90"/>
                <a:gd name="T1" fmla="*/ 104 h 116"/>
                <a:gd name="T2" fmla="*/ 55 w 90"/>
                <a:gd name="T3" fmla="*/ 59 h 116"/>
                <a:gd name="T4" fmla="*/ 42 w 90"/>
                <a:gd name="T5" fmla="*/ 12 h 116"/>
                <a:gd name="T6" fmla="*/ 8 w 90"/>
                <a:gd name="T7" fmla="*/ 41 h 116"/>
                <a:gd name="T8" fmla="*/ 17 w 90"/>
                <a:gd name="T9" fmla="*/ 95 h 116"/>
                <a:gd name="T10" fmla="*/ 7 w 90"/>
                <a:gd name="T11" fmla="*/ 115 h 116"/>
                <a:gd name="T12" fmla="*/ 22 w 90"/>
                <a:gd name="T13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16">
                  <a:moveTo>
                    <a:pt x="22" y="104"/>
                  </a:moveTo>
                  <a:cubicBezTo>
                    <a:pt x="19" y="94"/>
                    <a:pt x="48" y="65"/>
                    <a:pt x="55" y="59"/>
                  </a:cubicBezTo>
                  <a:cubicBezTo>
                    <a:pt x="26" y="55"/>
                    <a:pt x="90" y="0"/>
                    <a:pt x="42" y="12"/>
                  </a:cubicBezTo>
                  <a:cubicBezTo>
                    <a:pt x="29" y="16"/>
                    <a:pt x="17" y="29"/>
                    <a:pt x="8" y="41"/>
                  </a:cubicBezTo>
                  <a:cubicBezTo>
                    <a:pt x="0" y="52"/>
                    <a:pt x="4" y="92"/>
                    <a:pt x="17" y="95"/>
                  </a:cubicBezTo>
                  <a:cubicBezTo>
                    <a:pt x="13" y="101"/>
                    <a:pt x="9" y="107"/>
                    <a:pt x="7" y="115"/>
                  </a:cubicBezTo>
                  <a:cubicBezTo>
                    <a:pt x="13" y="116"/>
                    <a:pt x="19" y="111"/>
                    <a:pt x="22" y="104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6" name="Freeform 89"/>
            <p:cNvSpPr>
              <a:spLocks/>
            </p:cNvSpPr>
            <p:nvPr/>
          </p:nvSpPr>
          <p:spPr bwMode="auto">
            <a:xfrm>
              <a:off x="5702370" y="1882759"/>
              <a:ext cx="26988" cy="28575"/>
            </a:xfrm>
            <a:custGeom>
              <a:avLst/>
              <a:gdLst>
                <a:gd name="T0" fmla="*/ 2 w 15"/>
                <a:gd name="T1" fmla="*/ 10 h 16"/>
                <a:gd name="T2" fmla="*/ 15 w 15"/>
                <a:gd name="T3" fmla="*/ 16 h 16"/>
                <a:gd name="T4" fmla="*/ 0 w 15"/>
                <a:gd name="T5" fmla="*/ 0 h 16"/>
                <a:gd name="T6" fmla="*/ 2 w 15"/>
                <a:gd name="T7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6">
                  <a:moveTo>
                    <a:pt x="2" y="10"/>
                  </a:moveTo>
                  <a:cubicBezTo>
                    <a:pt x="6" y="14"/>
                    <a:pt x="10" y="16"/>
                    <a:pt x="15" y="16"/>
                  </a:cubicBezTo>
                  <a:cubicBezTo>
                    <a:pt x="11" y="9"/>
                    <a:pt x="6" y="3"/>
                    <a:pt x="0" y="0"/>
                  </a:cubicBezTo>
                  <a:cubicBezTo>
                    <a:pt x="1" y="3"/>
                    <a:pt x="2" y="7"/>
                    <a:pt x="2" y="1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7" name="Freeform 90"/>
            <p:cNvSpPr>
              <a:spLocks/>
            </p:cNvSpPr>
            <p:nvPr/>
          </p:nvSpPr>
          <p:spPr bwMode="auto">
            <a:xfrm>
              <a:off x="5702370" y="1882759"/>
              <a:ext cx="26988" cy="28575"/>
            </a:xfrm>
            <a:custGeom>
              <a:avLst/>
              <a:gdLst>
                <a:gd name="T0" fmla="*/ 2 w 15"/>
                <a:gd name="T1" fmla="*/ 10 h 16"/>
                <a:gd name="T2" fmla="*/ 15 w 15"/>
                <a:gd name="T3" fmla="*/ 16 h 16"/>
                <a:gd name="T4" fmla="*/ 0 w 15"/>
                <a:gd name="T5" fmla="*/ 0 h 16"/>
                <a:gd name="T6" fmla="*/ 2 w 15"/>
                <a:gd name="T7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6">
                  <a:moveTo>
                    <a:pt x="2" y="10"/>
                  </a:moveTo>
                  <a:cubicBezTo>
                    <a:pt x="6" y="14"/>
                    <a:pt x="10" y="16"/>
                    <a:pt x="15" y="16"/>
                  </a:cubicBezTo>
                  <a:cubicBezTo>
                    <a:pt x="11" y="9"/>
                    <a:pt x="6" y="3"/>
                    <a:pt x="0" y="0"/>
                  </a:cubicBezTo>
                  <a:cubicBezTo>
                    <a:pt x="1" y="3"/>
                    <a:pt x="2" y="7"/>
                    <a:pt x="2" y="1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8" name="Freeform 91"/>
            <p:cNvSpPr>
              <a:spLocks/>
            </p:cNvSpPr>
            <p:nvPr/>
          </p:nvSpPr>
          <p:spPr bwMode="auto">
            <a:xfrm>
              <a:off x="5715070" y="2136761"/>
              <a:ext cx="9525" cy="15875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9 h 9"/>
                <a:gd name="T4" fmla="*/ 5 w 5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3" y="3"/>
                    <a:pt x="2" y="6"/>
                    <a:pt x="0" y="9"/>
                  </a:cubicBezTo>
                  <a:cubicBezTo>
                    <a:pt x="5" y="7"/>
                    <a:pt x="5" y="6"/>
                    <a:pt x="5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9" name="Freeform 92"/>
            <p:cNvSpPr>
              <a:spLocks/>
            </p:cNvSpPr>
            <p:nvPr/>
          </p:nvSpPr>
          <p:spPr bwMode="auto">
            <a:xfrm>
              <a:off x="5715070" y="2136761"/>
              <a:ext cx="9525" cy="15875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9 h 9"/>
                <a:gd name="T4" fmla="*/ 5 w 5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3" y="3"/>
                    <a:pt x="2" y="6"/>
                    <a:pt x="0" y="9"/>
                  </a:cubicBezTo>
                  <a:cubicBezTo>
                    <a:pt x="5" y="7"/>
                    <a:pt x="5" y="6"/>
                    <a:pt x="5" y="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0" name="Freeform 93"/>
            <p:cNvSpPr>
              <a:spLocks/>
            </p:cNvSpPr>
            <p:nvPr/>
          </p:nvSpPr>
          <p:spPr bwMode="auto">
            <a:xfrm>
              <a:off x="5732532" y="2054210"/>
              <a:ext cx="17463" cy="20638"/>
            </a:xfrm>
            <a:custGeom>
              <a:avLst/>
              <a:gdLst>
                <a:gd name="T0" fmla="*/ 3 w 10"/>
                <a:gd name="T1" fmla="*/ 9 h 12"/>
                <a:gd name="T2" fmla="*/ 10 w 10"/>
                <a:gd name="T3" fmla="*/ 3 h 12"/>
                <a:gd name="T4" fmla="*/ 0 w 10"/>
                <a:gd name="T5" fmla="*/ 12 h 12"/>
                <a:gd name="T6" fmla="*/ 3 w 10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2">
                  <a:moveTo>
                    <a:pt x="3" y="9"/>
                  </a:moveTo>
                  <a:cubicBezTo>
                    <a:pt x="5" y="7"/>
                    <a:pt x="8" y="5"/>
                    <a:pt x="10" y="3"/>
                  </a:cubicBezTo>
                  <a:cubicBezTo>
                    <a:pt x="4" y="0"/>
                    <a:pt x="0" y="3"/>
                    <a:pt x="0" y="12"/>
                  </a:cubicBezTo>
                  <a:cubicBezTo>
                    <a:pt x="1" y="11"/>
                    <a:pt x="2" y="10"/>
                    <a:pt x="3" y="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1" name="Freeform 94"/>
            <p:cNvSpPr>
              <a:spLocks/>
            </p:cNvSpPr>
            <p:nvPr/>
          </p:nvSpPr>
          <p:spPr bwMode="auto">
            <a:xfrm>
              <a:off x="5732532" y="2054210"/>
              <a:ext cx="17463" cy="20638"/>
            </a:xfrm>
            <a:custGeom>
              <a:avLst/>
              <a:gdLst>
                <a:gd name="T0" fmla="*/ 3 w 10"/>
                <a:gd name="T1" fmla="*/ 9 h 12"/>
                <a:gd name="T2" fmla="*/ 10 w 10"/>
                <a:gd name="T3" fmla="*/ 3 h 12"/>
                <a:gd name="T4" fmla="*/ 0 w 10"/>
                <a:gd name="T5" fmla="*/ 12 h 12"/>
                <a:gd name="T6" fmla="*/ 3 w 10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2">
                  <a:moveTo>
                    <a:pt x="3" y="9"/>
                  </a:moveTo>
                  <a:cubicBezTo>
                    <a:pt x="5" y="7"/>
                    <a:pt x="8" y="5"/>
                    <a:pt x="10" y="3"/>
                  </a:cubicBezTo>
                  <a:cubicBezTo>
                    <a:pt x="4" y="0"/>
                    <a:pt x="0" y="3"/>
                    <a:pt x="0" y="12"/>
                  </a:cubicBezTo>
                  <a:cubicBezTo>
                    <a:pt x="1" y="11"/>
                    <a:pt x="2" y="10"/>
                    <a:pt x="3" y="9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2" name="Freeform 95"/>
            <p:cNvSpPr>
              <a:spLocks/>
            </p:cNvSpPr>
            <p:nvPr/>
          </p:nvSpPr>
          <p:spPr bwMode="auto">
            <a:xfrm>
              <a:off x="5805557" y="2335201"/>
              <a:ext cx="26988" cy="23813"/>
            </a:xfrm>
            <a:custGeom>
              <a:avLst/>
              <a:gdLst>
                <a:gd name="T0" fmla="*/ 0 w 15"/>
                <a:gd name="T1" fmla="*/ 11 h 14"/>
                <a:gd name="T2" fmla="*/ 15 w 15"/>
                <a:gd name="T3" fmla="*/ 8 h 14"/>
                <a:gd name="T4" fmla="*/ 0 w 15"/>
                <a:gd name="T5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4">
                  <a:moveTo>
                    <a:pt x="0" y="11"/>
                  </a:moveTo>
                  <a:cubicBezTo>
                    <a:pt x="6" y="14"/>
                    <a:pt x="11" y="13"/>
                    <a:pt x="15" y="8"/>
                  </a:cubicBezTo>
                  <a:cubicBezTo>
                    <a:pt x="10" y="0"/>
                    <a:pt x="3" y="2"/>
                    <a:pt x="0" y="11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3" name="Freeform 96"/>
            <p:cNvSpPr>
              <a:spLocks/>
            </p:cNvSpPr>
            <p:nvPr/>
          </p:nvSpPr>
          <p:spPr bwMode="auto">
            <a:xfrm>
              <a:off x="5805557" y="2335201"/>
              <a:ext cx="26988" cy="23813"/>
            </a:xfrm>
            <a:custGeom>
              <a:avLst/>
              <a:gdLst>
                <a:gd name="T0" fmla="*/ 0 w 15"/>
                <a:gd name="T1" fmla="*/ 11 h 14"/>
                <a:gd name="T2" fmla="*/ 15 w 15"/>
                <a:gd name="T3" fmla="*/ 8 h 14"/>
                <a:gd name="T4" fmla="*/ 0 w 15"/>
                <a:gd name="T5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4">
                  <a:moveTo>
                    <a:pt x="0" y="11"/>
                  </a:moveTo>
                  <a:cubicBezTo>
                    <a:pt x="6" y="14"/>
                    <a:pt x="11" y="13"/>
                    <a:pt x="15" y="8"/>
                  </a:cubicBezTo>
                  <a:cubicBezTo>
                    <a:pt x="10" y="0"/>
                    <a:pt x="3" y="2"/>
                    <a:pt x="0" y="11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4" name="Freeform 97"/>
            <p:cNvSpPr>
              <a:spLocks/>
            </p:cNvSpPr>
            <p:nvPr/>
          </p:nvSpPr>
          <p:spPr bwMode="auto">
            <a:xfrm>
              <a:off x="5816670" y="2268525"/>
              <a:ext cx="12700" cy="6350"/>
            </a:xfrm>
            <a:custGeom>
              <a:avLst/>
              <a:gdLst>
                <a:gd name="T0" fmla="*/ 0 w 8"/>
                <a:gd name="T1" fmla="*/ 0 h 4"/>
                <a:gd name="T2" fmla="*/ 8 w 8"/>
                <a:gd name="T3" fmla="*/ 4 h 4"/>
                <a:gd name="T4" fmla="*/ 0 w 8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cubicBezTo>
                    <a:pt x="3" y="1"/>
                    <a:pt x="5" y="3"/>
                    <a:pt x="8" y="4"/>
                  </a:cubicBezTo>
                  <a:cubicBezTo>
                    <a:pt x="5" y="2"/>
                    <a:pt x="3" y="1"/>
                    <a:pt x="0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5" name="Freeform 98"/>
            <p:cNvSpPr>
              <a:spLocks/>
            </p:cNvSpPr>
            <p:nvPr/>
          </p:nvSpPr>
          <p:spPr bwMode="auto">
            <a:xfrm>
              <a:off x="5816670" y="2268525"/>
              <a:ext cx="12700" cy="6350"/>
            </a:xfrm>
            <a:custGeom>
              <a:avLst/>
              <a:gdLst>
                <a:gd name="T0" fmla="*/ 0 w 8"/>
                <a:gd name="T1" fmla="*/ 0 h 4"/>
                <a:gd name="T2" fmla="*/ 8 w 8"/>
                <a:gd name="T3" fmla="*/ 4 h 4"/>
                <a:gd name="T4" fmla="*/ 0 w 8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cubicBezTo>
                    <a:pt x="3" y="1"/>
                    <a:pt x="5" y="3"/>
                    <a:pt x="8" y="4"/>
                  </a:cubicBezTo>
                  <a:cubicBezTo>
                    <a:pt x="5" y="2"/>
                    <a:pt x="3" y="1"/>
                    <a:pt x="0" y="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6" name="Freeform 99"/>
            <p:cNvSpPr>
              <a:spLocks/>
            </p:cNvSpPr>
            <p:nvPr/>
          </p:nvSpPr>
          <p:spPr bwMode="auto">
            <a:xfrm>
              <a:off x="6072257" y="988987"/>
              <a:ext cx="14288" cy="9525"/>
            </a:xfrm>
            <a:custGeom>
              <a:avLst/>
              <a:gdLst>
                <a:gd name="T0" fmla="*/ 8 w 8"/>
                <a:gd name="T1" fmla="*/ 1 h 5"/>
                <a:gd name="T2" fmla="*/ 0 w 8"/>
                <a:gd name="T3" fmla="*/ 0 h 5"/>
                <a:gd name="T4" fmla="*/ 8 w 8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1"/>
                  </a:moveTo>
                  <a:cubicBezTo>
                    <a:pt x="5" y="1"/>
                    <a:pt x="3" y="0"/>
                    <a:pt x="0" y="0"/>
                  </a:cubicBezTo>
                  <a:cubicBezTo>
                    <a:pt x="5" y="5"/>
                    <a:pt x="4" y="3"/>
                    <a:pt x="8" y="1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7" name="Freeform 100"/>
            <p:cNvSpPr>
              <a:spLocks/>
            </p:cNvSpPr>
            <p:nvPr/>
          </p:nvSpPr>
          <p:spPr bwMode="auto">
            <a:xfrm>
              <a:off x="6072257" y="988987"/>
              <a:ext cx="14288" cy="9525"/>
            </a:xfrm>
            <a:custGeom>
              <a:avLst/>
              <a:gdLst>
                <a:gd name="T0" fmla="*/ 8 w 8"/>
                <a:gd name="T1" fmla="*/ 1 h 5"/>
                <a:gd name="T2" fmla="*/ 0 w 8"/>
                <a:gd name="T3" fmla="*/ 0 h 5"/>
                <a:gd name="T4" fmla="*/ 8 w 8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1"/>
                  </a:moveTo>
                  <a:cubicBezTo>
                    <a:pt x="5" y="1"/>
                    <a:pt x="3" y="0"/>
                    <a:pt x="0" y="0"/>
                  </a:cubicBezTo>
                  <a:cubicBezTo>
                    <a:pt x="5" y="5"/>
                    <a:pt x="4" y="3"/>
                    <a:pt x="8" y="1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8" name="Freeform 105"/>
            <p:cNvSpPr>
              <a:spLocks/>
            </p:cNvSpPr>
            <p:nvPr/>
          </p:nvSpPr>
          <p:spPr bwMode="auto">
            <a:xfrm>
              <a:off x="4867344" y="339692"/>
              <a:ext cx="1366838" cy="2500339"/>
            </a:xfrm>
            <a:custGeom>
              <a:avLst/>
              <a:gdLst>
                <a:gd name="T0" fmla="*/ 46 w 772"/>
                <a:gd name="T1" fmla="*/ 979 h 1412"/>
                <a:gd name="T2" fmla="*/ 91 w 772"/>
                <a:gd name="T3" fmla="*/ 851 h 1412"/>
                <a:gd name="T4" fmla="*/ 89 w 772"/>
                <a:gd name="T5" fmla="*/ 757 h 1412"/>
                <a:gd name="T6" fmla="*/ 64 w 772"/>
                <a:gd name="T7" fmla="*/ 624 h 1412"/>
                <a:gd name="T8" fmla="*/ 68 w 772"/>
                <a:gd name="T9" fmla="*/ 554 h 1412"/>
                <a:gd name="T10" fmla="*/ 184 w 772"/>
                <a:gd name="T11" fmla="*/ 482 h 1412"/>
                <a:gd name="T12" fmla="*/ 202 w 772"/>
                <a:gd name="T13" fmla="*/ 380 h 1412"/>
                <a:gd name="T14" fmla="*/ 255 w 772"/>
                <a:gd name="T15" fmla="*/ 266 h 1412"/>
                <a:gd name="T16" fmla="*/ 291 w 772"/>
                <a:gd name="T17" fmla="*/ 171 h 1412"/>
                <a:gd name="T18" fmla="*/ 407 w 772"/>
                <a:gd name="T19" fmla="*/ 95 h 1412"/>
                <a:gd name="T20" fmla="*/ 523 w 772"/>
                <a:gd name="T21" fmla="*/ 69 h 1412"/>
                <a:gd name="T22" fmla="*/ 616 w 772"/>
                <a:gd name="T23" fmla="*/ 59 h 1412"/>
                <a:gd name="T24" fmla="*/ 714 w 772"/>
                <a:gd name="T25" fmla="*/ 133 h 1412"/>
                <a:gd name="T26" fmla="*/ 728 w 772"/>
                <a:gd name="T27" fmla="*/ 188 h 1412"/>
                <a:gd name="T28" fmla="*/ 772 w 772"/>
                <a:gd name="T29" fmla="*/ 329 h 1412"/>
                <a:gd name="T30" fmla="*/ 689 w 772"/>
                <a:gd name="T31" fmla="*/ 324 h 1412"/>
                <a:gd name="T32" fmla="*/ 650 w 772"/>
                <a:gd name="T33" fmla="*/ 348 h 1412"/>
                <a:gd name="T34" fmla="*/ 619 w 772"/>
                <a:gd name="T35" fmla="*/ 371 h 1412"/>
                <a:gd name="T36" fmla="*/ 611 w 772"/>
                <a:gd name="T37" fmla="*/ 434 h 1412"/>
                <a:gd name="T38" fmla="*/ 565 w 772"/>
                <a:gd name="T39" fmla="*/ 542 h 1412"/>
                <a:gd name="T40" fmla="*/ 512 w 772"/>
                <a:gd name="T41" fmla="*/ 555 h 1412"/>
                <a:gd name="T42" fmla="*/ 438 w 772"/>
                <a:gd name="T43" fmla="*/ 609 h 1412"/>
                <a:gd name="T44" fmla="*/ 425 w 772"/>
                <a:gd name="T45" fmla="*/ 630 h 1412"/>
                <a:gd name="T46" fmla="*/ 421 w 772"/>
                <a:gd name="T47" fmla="*/ 638 h 1412"/>
                <a:gd name="T48" fmla="*/ 389 w 772"/>
                <a:gd name="T49" fmla="*/ 716 h 1412"/>
                <a:gd name="T50" fmla="*/ 383 w 772"/>
                <a:gd name="T51" fmla="*/ 751 h 1412"/>
                <a:gd name="T52" fmla="*/ 379 w 772"/>
                <a:gd name="T53" fmla="*/ 803 h 1412"/>
                <a:gd name="T54" fmla="*/ 408 w 772"/>
                <a:gd name="T55" fmla="*/ 851 h 1412"/>
                <a:gd name="T56" fmla="*/ 484 w 772"/>
                <a:gd name="T57" fmla="*/ 905 h 1412"/>
                <a:gd name="T58" fmla="*/ 477 w 772"/>
                <a:gd name="T59" fmla="*/ 962 h 1412"/>
                <a:gd name="T60" fmla="*/ 470 w 772"/>
                <a:gd name="T61" fmla="*/ 976 h 1412"/>
                <a:gd name="T62" fmla="*/ 471 w 772"/>
                <a:gd name="T63" fmla="*/ 1005 h 1412"/>
                <a:gd name="T64" fmla="*/ 417 w 772"/>
                <a:gd name="T65" fmla="*/ 1013 h 1412"/>
                <a:gd name="T66" fmla="*/ 409 w 772"/>
                <a:gd name="T67" fmla="*/ 1035 h 1412"/>
                <a:gd name="T68" fmla="*/ 389 w 772"/>
                <a:gd name="T69" fmla="*/ 1056 h 1412"/>
                <a:gd name="T70" fmla="*/ 344 w 772"/>
                <a:gd name="T71" fmla="*/ 1076 h 1412"/>
                <a:gd name="T72" fmla="*/ 350 w 772"/>
                <a:gd name="T73" fmla="*/ 1135 h 1412"/>
                <a:gd name="T74" fmla="*/ 346 w 772"/>
                <a:gd name="T75" fmla="*/ 1262 h 1412"/>
                <a:gd name="T76" fmla="*/ 245 w 772"/>
                <a:gd name="T77" fmla="*/ 1334 h 1412"/>
                <a:gd name="T78" fmla="*/ 187 w 772"/>
                <a:gd name="T79" fmla="*/ 1397 h 1412"/>
                <a:gd name="T80" fmla="*/ 100 w 772"/>
                <a:gd name="T81" fmla="*/ 1306 h 1412"/>
                <a:gd name="T82" fmla="*/ 77 w 772"/>
                <a:gd name="T83" fmla="*/ 1208 h 1412"/>
                <a:gd name="T84" fmla="*/ 54 w 772"/>
                <a:gd name="T85" fmla="*/ 1146 h 1412"/>
                <a:gd name="T86" fmla="*/ 43 w 772"/>
                <a:gd name="T87" fmla="*/ 1079 h 1412"/>
                <a:gd name="T88" fmla="*/ 13 w 772"/>
                <a:gd name="T89" fmla="*/ 1010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72" h="1412">
                  <a:moveTo>
                    <a:pt x="13" y="1010"/>
                  </a:moveTo>
                  <a:cubicBezTo>
                    <a:pt x="24" y="1008"/>
                    <a:pt x="27" y="1034"/>
                    <a:pt x="35" y="1031"/>
                  </a:cubicBezTo>
                  <a:cubicBezTo>
                    <a:pt x="47" y="1027"/>
                    <a:pt x="51" y="991"/>
                    <a:pt x="46" y="979"/>
                  </a:cubicBezTo>
                  <a:cubicBezTo>
                    <a:pt x="39" y="959"/>
                    <a:pt x="55" y="954"/>
                    <a:pt x="54" y="936"/>
                  </a:cubicBezTo>
                  <a:cubicBezTo>
                    <a:pt x="53" y="917"/>
                    <a:pt x="86" y="928"/>
                    <a:pt x="91" y="901"/>
                  </a:cubicBezTo>
                  <a:cubicBezTo>
                    <a:pt x="94" y="882"/>
                    <a:pt x="101" y="868"/>
                    <a:pt x="91" y="851"/>
                  </a:cubicBezTo>
                  <a:cubicBezTo>
                    <a:pt x="86" y="841"/>
                    <a:pt x="69" y="820"/>
                    <a:pt x="84" y="812"/>
                  </a:cubicBezTo>
                  <a:cubicBezTo>
                    <a:pt x="99" y="804"/>
                    <a:pt x="107" y="811"/>
                    <a:pt x="113" y="784"/>
                  </a:cubicBezTo>
                  <a:cubicBezTo>
                    <a:pt x="116" y="766"/>
                    <a:pt x="98" y="761"/>
                    <a:pt x="89" y="757"/>
                  </a:cubicBezTo>
                  <a:cubicBezTo>
                    <a:pt x="71" y="749"/>
                    <a:pt x="69" y="732"/>
                    <a:pt x="73" y="711"/>
                  </a:cubicBezTo>
                  <a:cubicBezTo>
                    <a:pt x="78" y="686"/>
                    <a:pt x="73" y="674"/>
                    <a:pt x="67" y="651"/>
                  </a:cubicBezTo>
                  <a:cubicBezTo>
                    <a:pt x="64" y="642"/>
                    <a:pt x="66" y="633"/>
                    <a:pt x="64" y="624"/>
                  </a:cubicBezTo>
                  <a:cubicBezTo>
                    <a:pt x="63" y="616"/>
                    <a:pt x="71" y="613"/>
                    <a:pt x="69" y="606"/>
                  </a:cubicBezTo>
                  <a:cubicBezTo>
                    <a:pt x="67" y="597"/>
                    <a:pt x="61" y="591"/>
                    <a:pt x="60" y="581"/>
                  </a:cubicBezTo>
                  <a:cubicBezTo>
                    <a:pt x="59" y="569"/>
                    <a:pt x="73" y="564"/>
                    <a:pt x="68" y="554"/>
                  </a:cubicBezTo>
                  <a:cubicBezTo>
                    <a:pt x="63" y="542"/>
                    <a:pt x="89" y="522"/>
                    <a:pt x="95" y="516"/>
                  </a:cubicBezTo>
                  <a:cubicBezTo>
                    <a:pt x="112" y="499"/>
                    <a:pt x="131" y="501"/>
                    <a:pt x="151" y="502"/>
                  </a:cubicBezTo>
                  <a:cubicBezTo>
                    <a:pt x="165" y="503"/>
                    <a:pt x="185" y="506"/>
                    <a:pt x="184" y="482"/>
                  </a:cubicBezTo>
                  <a:cubicBezTo>
                    <a:pt x="183" y="459"/>
                    <a:pt x="168" y="456"/>
                    <a:pt x="153" y="450"/>
                  </a:cubicBezTo>
                  <a:cubicBezTo>
                    <a:pt x="161" y="439"/>
                    <a:pt x="169" y="429"/>
                    <a:pt x="177" y="419"/>
                  </a:cubicBezTo>
                  <a:cubicBezTo>
                    <a:pt x="184" y="409"/>
                    <a:pt x="193" y="386"/>
                    <a:pt x="202" y="380"/>
                  </a:cubicBezTo>
                  <a:cubicBezTo>
                    <a:pt x="212" y="373"/>
                    <a:pt x="205" y="307"/>
                    <a:pt x="203" y="297"/>
                  </a:cubicBezTo>
                  <a:cubicBezTo>
                    <a:pt x="219" y="298"/>
                    <a:pt x="240" y="295"/>
                    <a:pt x="255" y="285"/>
                  </a:cubicBezTo>
                  <a:cubicBezTo>
                    <a:pt x="261" y="280"/>
                    <a:pt x="256" y="272"/>
                    <a:pt x="255" y="266"/>
                  </a:cubicBezTo>
                  <a:cubicBezTo>
                    <a:pt x="254" y="259"/>
                    <a:pt x="263" y="256"/>
                    <a:pt x="266" y="252"/>
                  </a:cubicBezTo>
                  <a:cubicBezTo>
                    <a:pt x="279" y="234"/>
                    <a:pt x="294" y="221"/>
                    <a:pt x="309" y="205"/>
                  </a:cubicBezTo>
                  <a:cubicBezTo>
                    <a:pt x="321" y="193"/>
                    <a:pt x="296" y="177"/>
                    <a:pt x="291" y="171"/>
                  </a:cubicBezTo>
                  <a:cubicBezTo>
                    <a:pt x="315" y="157"/>
                    <a:pt x="321" y="128"/>
                    <a:pt x="344" y="114"/>
                  </a:cubicBezTo>
                  <a:cubicBezTo>
                    <a:pt x="359" y="106"/>
                    <a:pt x="368" y="109"/>
                    <a:pt x="383" y="114"/>
                  </a:cubicBezTo>
                  <a:cubicBezTo>
                    <a:pt x="391" y="116"/>
                    <a:pt x="408" y="108"/>
                    <a:pt x="407" y="95"/>
                  </a:cubicBezTo>
                  <a:cubicBezTo>
                    <a:pt x="406" y="86"/>
                    <a:pt x="400" y="74"/>
                    <a:pt x="403" y="66"/>
                  </a:cubicBezTo>
                  <a:cubicBezTo>
                    <a:pt x="406" y="56"/>
                    <a:pt x="433" y="65"/>
                    <a:pt x="440" y="66"/>
                  </a:cubicBezTo>
                  <a:cubicBezTo>
                    <a:pt x="464" y="69"/>
                    <a:pt x="502" y="90"/>
                    <a:pt x="523" y="69"/>
                  </a:cubicBezTo>
                  <a:cubicBezTo>
                    <a:pt x="518" y="66"/>
                    <a:pt x="513" y="64"/>
                    <a:pt x="508" y="63"/>
                  </a:cubicBezTo>
                  <a:cubicBezTo>
                    <a:pt x="520" y="53"/>
                    <a:pt x="538" y="31"/>
                    <a:pt x="516" y="19"/>
                  </a:cubicBezTo>
                  <a:cubicBezTo>
                    <a:pt x="549" y="0"/>
                    <a:pt x="587" y="43"/>
                    <a:pt x="616" y="59"/>
                  </a:cubicBezTo>
                  <a:cubicBezTo>
                    <a:pt x="635" y="70"/>
                    <a:pt x="657" y="71"/>
                    <a:pt x="677" y="82"/>
                  </a:cubicBezTo>
                  <a:cubicBezTo>
                    <a:pt x="683" y="86"/>
                    <a:pt x="722" y="114"/>
                    <a:pt x="723" y="121"/>
                  </a:cubicBezTo>
                  <a:cubicBezTo>
                    <a:pt x="723" y="121"/>
                    <a:pt x="715" y="128"/>
                    <a:pt x="714" y="133"/>
                  </a:cubicBezTo>
                  <a:cubicBezTo>
                    <a:pt x="714" y="144"/>
                    <a:pt x="715" y="156"/>
                    <a:pt x="718" y="166"/>
                  </a:cubicBezTo>
                  <a:cubicBezTo>
                    <a:pt x="719" y="171"/>
                    <a:pt x="726" y="170"/>
                    <a:pt x="730" y="171"/>
                  </a:cubicBezTo>
                  <a:cubicBezTo>
                    <a:pt x="745" y="176"/>
                    <a:pt x="733" y="180"/>
                    <a:pt x="728" y="188"/>
                  </a:cubicBezTo>
                  <a:cubicBezTo>
                    <a:pt x="722" y="197"/>
                    <a:pt x="740" y="214"/>
                    <a:pt x="745" y="218"/>
                  </a:cubicBezTo>
                  <a:cubicBezTo>
                    <a:pt x="754" y="228"/>
                    <a:pt x="752" y="247"/>
                    <a:pt x="744" y="259"/>
                  </a:cubicBezTo>
                  <a:cubicBezTo>
                    <a:pt x="727" y="282"/>
                    <a:pt x="767" y="306"/>
                    <a:pt x="772" y="329"/>
                  </a:cubicBezTo>
                  <a:cubicBezTo>
                    <a:pt x="756" y="332"/>
                    <a:pt x="728" y="342"/>
                    <a:pt x="714" y="326"/>
                  </a:cubicBezTo>
                  <a:cubicBezTo>
                    <a:pt x="716" y="329"/>
                    <a:pt x="719" y="332"/>
                    <a:pt x="721" y="335"/>
                  </a:cubicBezTo>
                  <a:cubicBezTo>
                    <a:pt x="709" y="335"/>
                    <a:pt x="699" y="332"/>
                    <a:pt x="689" y="324"/>
                  </a:cubicBezTo>
                  <a:cubicBezTo>
                    <a:pt x="687" y="350"/>
                    <a:pt x="669" y="312"/>
                    <a:pt x="664" y="330"/>
                  </a:cubicBezTo>
                  <a:cubicBezTo>
                    <a:pt x="662" y="339"/>
                    <a:pt x="671" y="348"/>
                    <a:pt x="672" y="356"/>
                  </a:cubicBezTo>
                  <a:cubicBezTo>
                    <a:pt x="664" y="356"/>
                    <a:pt x="657" y="352"/>
                    <a:pt x="650" y="348"/>
                  </a:cubicBezTo>
                  <a:cubicBezTo>
                    <a:pt x="653" y="351"/>
                    <a:pt x="656" y="352"/>
                    <a:pt x="659" y="354"/>
                  </a:cubicBezTo>
                  <a:cubicBezTo>
                    <a:pt x="653" y="359"/>
                    <a:pt x="648" y="360"/>
                    <a:pt x="641" y="357"/>
                  </a:cubicBezTo>
                  <a:cubicBezTo>
                    <a:pt x="665" y="366"/>
                    <a:pt x="623" y="370"/>
                    <a:pt x="619" y="371"/>
                  </a:cubicBezTo>
                  <a:cubicBezTo>
                    <a:pt x="624" y="382"/>
                    <a:pt x="636" y="386"/>
                    <a:pt x="625" y="403"/>
                  </a:cubicBezTo>
                  <a:cubicBezTo>
                    <a:pt x="622" y="409"/>
                    <a:pt x="602" y="427"/>
                    <a:pt x="596" y="423"/>
                  </a:cubicBezTo>
                  <a:cubicBezTo>
                    <a:pt x="600" y="429"/>
                    <a:pt x="605" y="432"/>
                    <a:pt x="611" y="434"/>
                  </a:cubicBezTo>
                  <a:cubicBezTo>
                    <a:pt x="590" y="440"/>
                    <a:pt x="629" y="456"/>
                    <a:pt x="633" y="465"/>
                  </a:cubicBezTo>
                  <a:cubicBezTo>
                    <a:pt x="618" y="474"/>
                    <a:pt x="598" y="484"/>
                    <a:pt x="592" y="505"/>
                  </a:cubicBezTo>
                  <a:cubicBezTo>
                    <a:pt x="589" y="517"/>
                    <a:pt x="562" y="531"/>
                    <a:pt x="565" y="542"/>
                  </a:cubicBezTo>
                  <a:cubicBezTo>
                    <a:pt x="563" y="539"/>
                    <a:pt x="561" y="535"/>
                    <a:pt x="559" y="532"/>
                  </a:cubicBezTo>
                  <a:cubicBezTo>
                    <a:pt x="556" y="544"/>
                    <a:pt x="542" y="548"/>
                    <a:pt x="533" y="550"/>
                  </a:cubicBezTo>
                  <a:cubicBezTo>
                    <a:pt x="524" y="552"/>
                    <a:pt x="521" y="577"/>
                    <a:pt x="512" y="555"/>
                  </a:cubicBezTo>
                  <a:cubicBezTo>
                    <a:pt x="514" y="571"/>
                    <a:pt x="512" y="563"/>
                    <a:pt x="503" y="563"/>
                  </a:cubicBezTo>
                  <a:cubicBezTo>
                    <a:pt x="498" y="563"/>
                    <a:pt x="494" y="577"/>
                    <a:pt x="490" y="581"/>
                  </a:cubicBezTo>
                  <a:cubicBezTo>
                    <a:pt x="474" y="595"/>
                    <a:pt x="454" y="593"/>
                    <a:pt x="438" y="609"/>
                  </a:cubicBezTo>
                  <a:cubicBezTo>
                    <a:pt x="443" y="610"/>
                    <a:pt x="448" y="610"/>
                    <a:pt x="454" y="610"/>
                  </a:cubicBezTo>
                  <a:cubicBezTo>
                    <a:pt x="454" y="620"/>
                    <a:pt x="447" y="627"/>
                    <a:pt x="439" y="622"/>
                  </a:cubicBezTo>
                  <a:cubicBezTo>
                    <a:pt x="435" y="620"/>
                    <a:pt x="433" y="634"/>
                    <a:pt x="425" y="630"/>
                  </a:cubicBezTo>
                  <a:cubicBezTo>
                    <a:pt x="444" y="627"/>
                    <a:pt x="421" y="625"/>
                    <a:pt x="417" y="626"/>
                  </a:cubicBezTo>
                  <a:cubicBezTo>
                    <a:pt x="419" y="615"/>
                    <a:pt x="409" y="611"/>
                    <a:pt x="408" y="600"/>
                  </a:cubicBezTo>
                  <a:cubicBezTo>
                    <a:pt x="405" y="615"/>
                    <a:pt x="419" y="624"/>
                    <a:pt x="421" y="638"/>
                  </a:cubicBezTo>
                  <a:cubicBezTo>
                    <a:pt x="423" y="659"/>
                    <a:pt x="400" y="674"/>
                    <a:pt x="389" y="657"/>
                  </a:cubicBezTo>
                  <a:cubicBezTo>
                    <a:pt x="384" y="674"/>
                    <a:pt x="391" y="686"/>
                    <a:pt x="405" y="687"/>
                  </a:cubicBezTo>
                  <a:cubicBezTo>
                    <a:pt x="396" y="688"/>
                    <a:pt x="391" y="707"/>
                    <a:pt x="389" y="716"/>
                  </a:cubicBezTo>
                  <a:cubicBezTo>
                    <a:pt x="387" y="730"/>
                    <a:pt x="401" y="738"/>
                    <a:pt x="397" y="750"/>
                  </a:cubicBezTo>
                  <a:cubicBezTo>
                    <a:pt x="392" y="742"/>
                    <a:pt x="383" y="737"/>
                    <a:pt x="375" y="740"/>
                  </a:cubicBezTo>
                  <a:cubicBezTo>
                    <a:pt x="403" y="748"/>
                    <a:pt x="359" y="745"/>
                    <a:pt x="383" y="751"/>
                  </a:cubicBezTo>
                  <a:cubicBezTo>
                    <a:pt x="362" y="748"/>
                    <a:pt x="376" y="754"/>
                    <a:pt x="382" y="756"/>
                  </a:cubicBezTo>
                  <a:cubicBezTo>
                    <a:pt x="360" y="752"/>
                    <a:pt x="395" y="768"/>
                    <a:pt x="374" y="771"/>
                  </a:cubicBezTo>
                  <a:cubicBezTo>
                    <a:pt x="384" y="775"/>
                    <a:pt x="378" y="793"/>
                    <a:pt x="379" y="803"/>
                  </a:cubicBezTo>
                  <a:cubicBezTo>
                    <a:pt x="380" y="818"/>
                    <a:pt x="387" y="826"/>
                    <a:pt x="393" y="838"/>
                  </a:cubicBezTo>
                  <a:cubicBezTo>
                    <a:pt x="390" y="840"/>
                    <a:pt x="388" y="842"/>
                    <a:pt x="385" y="843"/>
                  </a:cubicBezTo>
                  <a:cubicBezTo>
                    <a:pt x="389" y="846"/>
                    <a:pt x="407" y="847"/>
                    <a:pt x="408" y="851"/>
                  </a:cubicBezTo>
                  <a:cubicBezTo>
                    <a:pt x="414" y="869"/>
                    <a:pt x="424" y="856"/>
                    <a:pt x="434" y="853"/>
                  </a:cubicBezTo>
                  <a:cubicBezTo>
                    <a:pt x="428" y="879"/>
                    <a:pt x="463" y="875"/>
                    <a:pt x="471" y="890"/>
                  </a:cubicBezTo>
                  <a:cubicBezTo>
                    <a:pt x="453" y="895"/>
                    <a:pt x="478" y="904"/>
                    <a:pt x="484" y="905"/>
                  </a:cubicBezTo>
                  <a:cubicBezTo>
                    <a:pt x="488" y="906"/>
                    <a:pt x="511" y="944"/>
                    <a:pt x="493" y="926"/>
                  </a:cubicBezTo>
                  <a:cubicBezTo>
                    <a:pt x="498" y="931"/>
                    <a:pt x="502" y="938"/>
                    <a:pt x="505" y="945"/>
                  </a:cubicBezTo>
                  <a:cubicBezTo>
                    <a:pt x="494" y="946"/>
                    <a:pt x="485" y="954"/>
                    <a:pt x="477" y="962"/>
                  </a:cubicBezTo>
                  <a:cubicBezTo>
                    <a:pt x="469" y="970"/>
                    <a:pt x="447" y="974"/>
                    <a:pt x="461" y="980"/>
                  </a:cubicBezTo>
                  <a:cubicBezTo>
                    <a:pt x="455" y="982"/>
                    <a:pt x="450" y="981"/>
                    <a:pt x="446" y="976"/>
                  </a:cubicBezTo>
                  <a:cubicBezTo>
                    <a:pt x="445" y="987"/>
                    <a:pt x="473" y="994"/>
                    <a:pt x="470" y="976"/>
                  </a:cubicBezTo>
                  <a:cubicBezTo>
                    <a:pt x="475" y="980"/>
                    <a:pt x="486" y="1002"/>
                    <a:pt x="471" y="992"/>
                  </a:cubicBezTo>
                  <a:cubicBezTo>
                    <a:pt x="490" y="1000"/>
                    <a:pt x="463" y="991"/>
                    <a:pt x="459" y="990"/>
                  </a:cubicBezTo>
                  <a:cubicBezTo>
                    <a:pt x="460" y="997"/>
                    <a:pt x="465" y="1003"/>
                    <a:pt x="471" y="1005"/>
                  </a:cubicBezTo>
                  <a:cubicBezTo>
                    <a:pt x="465" y="1009"/>
                    <a:pt x="458" y="1009"/>
                    <a:pt x="451" y="1012"/>
                  </a:cubicBezTo>
                  <a:cubicBezTo>
                    <a:pt x="442" y="1017"/>
                    <a:pt x="441" y="1028"/>
                    <a:pt x="434" y="1034"/>
                  </a:cubicBezTo>
                  <a:cubicBezTo>
                    <a:pt x="429" y="1038"/>
                    <a:pt x="425" y="1013"/>
                    <a:pt x="417" y="1013"/>
                  </a:cubicBezTo>
                  <a:cubicBezTo>
                    <a:pt x="422" y="1018"/>
                    <a:pt x="424" y="1024"/>
                    <a:pt x="423" y="1032"/>
                  </a:cubicBezTo>
                  <a:cubicBezTo>
                    <a:pt x="421" y="1030"/>
                    <a:pt x="418" y="1028"/>
                    <a:pt x="416" y="1025"/>
                  </a:cubicBezTo>
                  <a:cubicBezTo>
                    <a:pt x="418" y="1034"/>
                    <a:pt x="418" y="1040"/>
                    <a:pt x="409" y="1035"/>
                  </a:cubicBezTo>
                  <a:cubicBezTo>
                    <a:pt x="410" y="1038"/>
                    <a:pt x="411" y="1041"/>
                    <a:pt x="412" y="1044"/>
                  </a:cubicBezTo>
                  <a:cubicBezTo>
                    <a:pt x="403" y="1051"/>
                    <a:pt x="392" y="1050"/>
                    <a:pt x="382" y="1049"/>
                  </a:cubicBezTo>
                  <a:cubicBezTo>
                    <a:pt x="384" y="1051"/>
                    <a:pt x="387" y="1054"/>
                    <a:pt x="389" y="1056"/>
                  </a:cubicBezTo>
                  <a:cubicBezTo>
                    <a:pt x="373" y="1067"/>
                    <a:pt x="352" y="1048"/>
                    <a:pt x="337" y="1062"/>
                  </a:cubicBezTo>
                  <a:cubicBezTo>
                    <a:pt x="349" y="1058"/>
                    <a:pt x="367" y="1060"/>
                    <a:pt x="374" y="1076"/>
                  </a:cubicBezTo>
                  <a:cubicBezTo>
                    <a:pt x="364" y="1083"/>
                    <a:pt x="354" y="1077"/>
                    <a:pt x="344" y="1076"/>
                  </a:cubicBezTo>
                  <a:cubicBezTo>
                    <a:pt x="359" y="1083"/>
                    <a:pt x="386" y="1115"/>
                    <a:pt x="359" y="1128"/>
                  </a:cubicBezTo>
                  <a:cubicBezTo>
                    <a:pt x="366" y="1126"/>
                    <a:pt x="368" y="1130"/>
                    <a:pt x="366" y="1138"/>
                  </a:cubicBezTo>
                  <a:cubicBezTo>
                    <a:pt x="361" y="1135"/>
                    <a:pt x="356" y="1134"/>
                    <a:pt x="350" y="1135"/>
                  </a:cubicBezTo>
                  <a:cubicBezTo>
                    <a:pt x="354" y="1141"/>
                    <a:pt x="372" y="1154"/>
                    <a:pt x="359" y="1161"/>
                  </a:cubicBezTo>
                  <a:cubicBezTo>
                    <a:pt x="348" y="1166"/>
                    <a:pt x="369" y="1175"/>
                    <a:pt x="363" y="1186"/>
                  </a:cubicBezTo>
                  <a:cubicBezTo>
                    <a:pt x="348" y="1210"/>
                    <a:pt x="362" y="1236"/>
                    <a:pt x="346" y="1262"/>
                  </a:cubicBezTo>
                  <a:cubicBezTo>
                    <a:pt x="335" y="1278"/>
                    <a:pt x="330" y="1327"/>
                    <a:pt x="306" y="1318"/>
                  </a:cubicBezTo>
                  <a:cubicBezTo>
                    <a:pt x="292" y="1312"/>
                    <a:pt x="277" y="1321"/>
                    <a:pt x="263" y="1319"/>
                  </a:cubicBezTo>
                  <a:cubicBezTo>
                    <a:pt x="255" y="1319"/>
                    <a:pt x="234" y="1317"/>
                    <a:pt x="245" y="1334"/>
                  </a:cubicBezTo>
                  <a:cubicBezTo>
                    <a:pt x="231" y="1341"/>
                    <a:pt x="219" y="1330"/>
                    <a:pt x="211" y="1353"/>
                  </a:cubicBezTo>
                  <a:cubicBezTo>
                    <a:pt x="206" y="1366"/>
                    <a:pt x="217" y="1376"/>
                    <a:pt x="218" y="1389"/>
                  </a:cubicBezTo>
                  <a:cubicBezTo>
                    <a:pt x="220" y="1412"/>
                    <a:pt x="195" y="1397"/>
                    <a:pt x="187" y="1397"/>
                  </a:cubicBezTo>
                  <a:cubicBezTo>
                    <a:pt x="164" y="1400"/>
                    <a:pt x="144" y="1401"/>
                    <a:pt x="121" y="1400"/>
                  </a:cubicBezTo>
                  <a:cubicBezTo>
                    <a:pt x="128" y="1399"/>
                    <a:pt x="134" y="1369"/>
                    <a:pt x="127" y="1360"/>
                  </a:cubicBezTo>
                  <a:cubicBezTo>
                    <a:pt x="119" y="1349"/>
                    <a:pt x="99" y="1321"/>
                    <a:pt x="100" y="1306"/>
                  </a:cubicBezTo>
                  <a:cubicBezTo>
                    <a:pt x="125" y="1317"/>
                    <a:pt x="111" y="1306"/>
                    <a:pt x="109" y="1288"/>
                  </a:cubicBezTo>
                  <a:cubicBezTo>
                    <a:pt x="143" y="1280"/>
                    <a:pt x="110" y="1266"/>
                    <a:pt x="101" y="1251"/>
                  </a:cubicBezTo>
                  <a:cubicBezTo>
                    <a:pt x="93" y="1237"/>
                    <a:pt x="82" y="1225"/>
                    <a:pt x="77" y="1208"/>
                  </a:cubicBezTo>
                  <a:cubicBezTo>
                    <a:pt x="73" y="1197"/>
                    <a:pt x="70" y="1183"/>
                    <a:pt x="58" y="1188"/>
                  </a:cubicBezTo>
                  <a:cubicBezTo>
                    <a:pt x="59" y="1181"/>
                    <a:pt x="59" y="1173"/>
                    <a:pt x="58" y="1166"/>
                  </a:cubicBezTo>
                  <a:cubicBezTo>
                    <a:pt x="56" y="1154"/>
                    <a:pt x="40" y="1152"/>
                    <a:pt x="54" y="1146"/>
                  </a:cubicBezTo>
                  <a:cubicBezTo>
                    <a:pt x="40" y="1152"/>
                    <a:pt x="54" y="1096"/>
                    <a:pt x="55" y="1089"/>
                  </a:cubicBezTo>
                  <a:cubicBezTo>
                    <a:pt x="46" y="1087"/>
                    <a:pt x="41" y="1100"/>
                    <a:pt x="31" y="1099"/>
                  </a:cubicBezTo>
                  <a:cubicBezTo>
                    <a:pt x="36" y="1092"/>
                    <a:pt x="39" y="1086"/>
                    <a:pt x="43" y="1079"/>
                  </a:cubicBezTo>
                  <a:cubicBezTo>
                    <a:pt x="29" y="1077"/>
                    <a:pt x="40" y="1089"/>
                    <a:pt x="28" y="1094"/>
                  </a:cubicBezTo>
                  <a:cubicBezTo>
                    <a:pt x="26" y="1085"/>
                    <a:pt x="21" y="1083"/>
                    <a:pt x="16" y="1088"/>
                  </a:cubicBezTo>
                  <a:cubicBezTo>
                    <a:pt x="22" y="1071"/>
                    <a:pt x="0" y="1021"/>
                    <a:pt x="13" y="101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9" name="Freeform 106"/>
            <p:cNvSpPr>
              <a:spLocks/>
            </p:cNvSpPr>
            <p:nvPr/>
          </p:nvSpPr>
          <p:spPr bwMode="auto">
            <a:xfrm>
              <a:off x="4867344" y="339692"/>
              <a:ext cx="1366838" cy="2500339"/>
            </a:xfrm>
            <a:custGeom>
              <a:avLst/>
              <a:gdLst>
                <a:gd name="T0" fmla="*/ 46 w 772"/>
                <a:gd name="T1" fmla="*/ 979 h 1412"/>
                <a:gd name="T2" fmla="*/ 91 w 772"/>
                <a:gd name="T3" fmla="*/ 851 h 1412"/>
                <a:gd name="T4" fmla="*/ 89 w 772"/>
                <a:gd name="T5" fmla="*/ 757 h 1412"/>
                <a:gd name="T6" fmla="*/ 64 w 772"/>
                <a:gd name="T7" fmla="*/ 624 h 1412"/>
                <a:gd name="T8" fmla="*/ 68 w 772"/>
                <a:gd name="T9" fmla="*/ 554 h 1412"/>
                <a:gd name="T10" fmla="*/ 184 w 772"/>
                <a:gd name="T11" fmla="*/ 482 h 1412"/>
                <a:gd name="T12" fmla="*/ 202 w 772"/>
                <a:gd name="T13" fmla="*/ 380 h 1412"/>
                <a:gd name="T14" fmla="*/ 255 w 772"/>
                <a:gd name="T15" fmla="*/ 266 h 1412"/>
                <a:gd name="T16" fmla="*/ 291 w 772"/>
                <a:gd name="T17" fmla="*/ 171 h 1412"/>
                <a:gd name="T18" fmla="*/ 407 w 772"/>
                <a:gd name="T19" fmla="*/ 95 h 1412"/>
                <a:gd name="T20" fmla="*/ 523 w 772"/>
                <a:gd name="T21" fmla="*/ 69 h 1412"/>
                <a:gd name="T22" fmla="*/ 616 w 772"/>
                <a:gd name="T23" fmla="*/ 59 h 1412"/>
                <a:gd name="T24" fmla="*/ 714 w 772"/>
                <a:gd name="T25" fmla="*/ 133 h 1412"/>
                <a:gd name="T26" fmla="*/ 728 w 772"/>
                <a:gd name="T27" fmla="*/ 188 h 1412"/>
                <a:gd name="T28" fmla="*/ 772 w 772"/>
                <a:gd name="T29" fmla="*/ 329 h 1412"/>
                <a:gd name="T30" fmla="*/ 689 w 772"/>
                <a:gd name="T31" fmla="*/ 324 h 1412"/>
                <a:gd name="T32" fmla="*/ 650 w 772"/>
                <a:gd name="T33" fmla="*/ 348 h 1412"/>
                <a:gd name="T34" fmla="*/ 619 w 772"/>
                <a:gd name="T35" fmla="*/ 371 h 1412"/>
                <a:gd name="T36" fmla="*/ 611 w 772"/>
                <a:gd name="T37" fmla="*/ 434 h 1412"/>
                <a:gd name="T38" fmla="*/ 565 w 772"/>
                <a:gd name="T39" fmla="*/ 542 h 1412"/>
                <a:gd name="T40" fmla="*/ 512 w 772"/>
                <a:gd name="T41" fmla="*/ 555 h 1412"/>
                <a:gd name="T42" fmla="*/ 438 w 772"/>
                <a:gd name="T43" fmla="*/ 609 h 1412"/>
                <a:gd name="T44" fmla="*/ 425 w 772"/>
                <a:gd name="T45" fmla="*/ 630 h 1412"/>
                <a:gd name="T46" fmla="*/ 421 w 772"/>
                <a:gd name="T47" fmla="*/ 638 h 1412"/>
                <a:gd name="T48" fmla="*/ 389 w 772"/>
                <a:gd name="T49" fmla="*/ 716 h 1412"/>
                <a:gd name="T50" fmla="*/ 383 w 772"/>
                <a:gd name="T51" fmla="*/ 751 h 1412"/>
                <a:gd name="T52" fmla="*/ 379 w 772"/>
                <a:gd name="T53" fmla="*/ 803 h 1412"/>
                <a:gd name="T54" fmla="*/ 408 w 772"/>
                <a:gd name="T55" fmla="*/ 851 h 1412"/>
                <a:gd name="T56" fmla="*/ 484 w 772"/>
                <a:gd name="T57" fmla="*/ 905 h 1412"/>
                <a:gd name="T58" fmla="*/ 477 w 772"/>
                <a:gd name="T59" fmla="*/ 962 h 1412"/>
                <a:gd name="T60" fmla="*/ 470 w 772"/>
                <a:gd name="T61" fmla="*/ 976 h 1412"/>
                <a:gd name="T62" fmla="*/ 471 w 772"/>
                <a:gd name="T63" fmla="*/ 1005 h 1412"/>
                <a:gd name="T64" fmla="*/ 417 w 772"/>
                <a:gd name="T65" fmla="*/ 1013 h 1412"/>
                <a:gd name="T66" fmla="*/ 409 w 772"/>
                <a:gd name="T67" fmla="*/ 1035 h 1412"/>
                <a:gd name="T68" fmla="*/ 389 w 772"/>
                <a:gd name="T69" fmla="*/ 1056 h 1412"/>
                <a:gd name="T70" fmla="*/ 344 w 772"/>
                <a:gd name="T71" fmla="*/ 1076 h 1412"/>
                <a:gd name="T72" fmla="*/ 350 w 772"/>
                <a:gd name="T73" fmla="*/ 1135 h 1412"/>
                <a:gd name="T74" fmla="*/ 346 w 772"/>
                <a:gd name="T75" fmla="*/ 1262 h 1412"/>
                <a:gd name="T76" fmla="*/ 245 w 772"/>
                <a:gd name="T77" fmla="*/ 1334 h 1412"/>
                <a:gd name="T78" fmla="*/ 187 w 772"/>
                <a:gd name="T79" fmla="*/ 1397 h 1412"/>
                <a:gd name="T80" fmla="*/ 100 w 772"/>
                <a:gd name="T81" fmla="*/ 1306 h 1412"/>
                <a:gd name="T82" fmla="*/ 77 w 772"/>
                <a:gd name="T83" fmla="*/ 1208 h 1412"/>
                <a:gd name="T84" fmla="*/ 54 w 772"/>
                <a:gd name="T85" fmla="*/ 1146 h 1412"/>
                <a:gd name="T86" fmla="*/ 43 w 772"/>
                <a:gd name="T87" fmla="*/ 1079 h 1412"/>
                <a:gd name="T88" fmla="*/ 13 w 772"/>
                <a:gd name="T89" fmla="*/ 1010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72" h="1412">
                  <a:moveTo>
                    <a:pt x="13" y="1010"/>
                  </a:moveTo>
                  <a:cubicBezTo>
                    <a:pt x="24" y="1008"/>
                    <a:pt x="27" y="1034"/>
                    <a:pt x="35" y="1031"/>
                  </a:cubicBezTo>
                  <a:cubicBezTo>
                    <a:pt x="47" y="1027"/>
                    <a:pt x="51" y="991"/>
                    <a:pt x="46" y="979"/>
                  </a:cubicBezTo>
                  <a:cubicBezTo>
                    <a:pt x="39" y="959"/>
                    <a:pt x="55" y="954"/>
                    <a:pt x="54" y="936"/>
                  </a:cubicBezTo>
                  <a:cubicBezTo>
                    <a:pt x="53" y="917"/>
                    <a:pt x="86" y="928"/>
                    <a:pt x="91" y="901"/>
                  </a:cubicBezTo>
                  <a:cubicBezTo>
                    <a:pt x="94" y="882"/>
                    <a:pt x="101" y="868"/>
                    <a:pt x="91" y="851"/>
                  </a:cubicBezTo>
                  <a:cubicBezTo>
                    <a:pt x="86" y="841"/>
                    <a:pt x="69" y="820"/>
                    <a:pt x="84" y="812"/>
                  </a:cubicBezTo>
                  <a:cubicBezTo>
                    <a:pt x="99" y="804"/>
                    <a:pt x="107" y="811"/>
                    <a:pt x="113" y="784"/>
                  </a:cubicBezTo>
                  <a:cubicBezTo>
                    <a:pt x="116" y="766"/>
                    <a:pt x="98" y="761"/>
                    <a:pt x="89" y="757"/>
                  </a:cubicBezTo>
                  <a:cubicBezTo>
                    <a:pt x="71" y="749"/>
                    <a:pt x="69" y="732"/>
                    <a:pt x="73" y="711"/>
                  </a:cubicBezTo>
                  <a:cubicBezTo>
                    <a:pt x="78" y="686"/>
                    <a:pt x="73" y="674"/>
                    <a:pt x="67" y="651"/>
                  </a:cubicBezTo>
                  <a:cubicBezTo>
                    <a:pt x="64" y="642"/>
                    <a:pt x="66" y="633"/>
                    <a:pt x="64" y="624"/>
                  </a:cubicBezTo>
                  <a:cubicBezTo>
                    <a:pt x="63" y="616"/>
                    <a:pt x="71" y="613"/>
                    <a:pt x="69" y="606"/>
                  </a:cubicBezTo>
                  <a:cubicBezTo>
                    <a:pt x="67" y="597"/>
                    <a:pt x="61" y="591"/>
                    <a:pt x="60" y="581"/>
                  </a:cubicBezTo>
                  <a:cubicBezTo>
                    <a:pt x="59" y="569"/>
                    <a:pt x="73" y="564"/>
                    <a:pt x="68" y="554"/>
                  </a:cubicBezTo>
                  <a:cubicBezTo>
                    <a:pt x="63" y="542"/>
                    <a:pt x="89" y="522"/>
                    <a:pt x="95" y="516"/>
                  </a:cubicBezTo>
                  <a:cubicBezTo>
                    <a:pt x="112" y="499"/>
                    <a:pt x="131" y="501"/>
                    <a:pt x="151" y="502"/>
                  </a:cubicBezTo>
                  <a:cubicBezTo>
                    <a:pt x="165" y="503"/>
                    <a:pt x="185" y="506"/>
                    <a:pt x="184" y="482"/>
                  </a:cubicBezTo>
                  <a:cubicBezTo>
                    <a:pt x="183" y="459"/>
                    <a:pt x="168" y="456"/>
                    <a:pt x="153" y="450"/>
                  </a:cubicBezTo>
                  <a:cubicBezTo>
                    <a:pt x="161" y="439"/>
                    <a:pt x="169" y="429"/>
                    <a:pt x="177" y="419"/>
                  </a:cubicBezTo>
                  <a:cubicBezTo>
                    <a:pt x="184" y="409"/>
                    <a:pt x="193" y="386"/>
                    <a:pt x="202" y="380"/>
                  </a:cubicBezTo>
                  <a:cubicBezTo>
                    <a:pt x="212" y="373"/>
                    <a:pt x="205" y="307"/>
                    <a:pt x="203" y="297"/>
                  </a:cubicBezTo>
                  <a:cubicBezTo>
                    <a:pt x="219" y="298"/>
                    <a:pt x="240" y="295"/>
                    <a:pt x="255" y="285"/>
                  </a:cubicBezTo>
                  <a:cubicBezTo>
                    <a:pt x="261" y="280"/>
                    <a:pt x="256" y="272"/>
                    <a:pt x="255" y="266"/>
                  </a:cubicBezTo>
                  <a:cubicBezTo>
                    <a:pt x="254" y="259"/>
                    <a:pt x="263" y="256"/>
                    <a:pt x="266" y="252"/>
                  </a:cubicBezTo>
                  <a:cubicBezTo>
                    <a:pt x="279" y="234"/>
                    <a:pt x="294" y="221"/>
                    <a:pt x="309" y="205"/>
                  </a:cubicBezTo>
                  <a:cubicBezTo>
                    <a:pt x="321" y="193"/>
                    <a:pt x="296" y="177"/>
                    <a:pt x="291" y="171"/>
                  </a:cubicBezTo>
                  <a:cubicBezTo>
                    <a:pt x="315" y="157"/>
                    <a:pt x="321" y="128"/>
                    <a:pt x="344" y="114"/>
                  </a:cubicBezTo>
                  <a:cubicBezTo>
                    <a:pt x="359" y="106"/>
                    <a:pt x="368" y="109"/>
                    <a:pt x="383" y="114"/>
                  </a:cubicBezTo>
                  <a:cubicBezTo>
                    <a:pt x="391" y="116"/>
                    <a:pt x="408" y="108"/>
                    <a:pt x="407" y="95"/>
                  </a:cubicBezTo>
                  <a:cubicBezTo>
                    <a:pt x="406" y="86"/>
                    <a:pt x="400" y="74"/>
                    <a:pt x="403" y="66"/>
                  </a:cubicBezTo>
                  <a:cubicBezTo>
                    <a:pt x="406" y="56"/>
                    <a:pt x="433" y="65"/>
                    <a:pt x="440" y="66"/>
                  </a:cubicBezTo>
                  <a:cubicBezTo>
                    <a:pt x="464" y="69"/>
                    <a:pt x="502" y="90"/>
                    <a:pt x="523" y="69"/>
                  </a:cubicBezTo>
                  <a:cubicBezTo>
                    <a:pt x="518" y="66"/>
                    <a:pt x="513" y="64"/>
                    <a:pt x="508" y="63"/>
                  </a:cubicBezTo>
                  <a:cubicBezTo>
                    <a:pt x="520" y="53"/>
                    <a:pt x="538" y="31"/>
                    <a:pt x="516" y="19"/>
                  </a:cubicBezTo>
                  <a:cubicBezTo>
                    <a:pt x="549" y="0"/>
                    <a:pt x="587" y="43"/>
                    <a:pt x="616" y="59"/>
                  </a:cubicBezTo>
                  <a:cubicBezTo>
                    <a:pt x="635" y="70"/>
                    <a:pt x="657" y="71"/>
                    <a:pt x="677" y="82"/>
                  </a:cubicBezTo>
                  <a:cubicBezTo>
                    <a:pt x="683" y="86"/>
                    <a:pt x="722" y="114"/>
                    <a:pt x="723" y="121"/>
                  </a:cubicBezTo>
                  <a:cubicBezTo>
                    <a:pt x="723" y="121"/>
                    <a:pt x="715" y="128"/>
                    <a:pt x="714" y="133"/>
                  </a:cubicBezTo>
                  <a:cubicBezTo>
                    <a:pt x="714" y="144"/>
                    <a:pt x="715" y="156"/>
                    <a:pt x="718" y="166"/>
                  </a:cubicBezTo>
                  <a:cubicBezTo>
                    <a:pt x="719" y="171"/>
                    <a:pt x="726" y="170"/>
                    <a:pt x="730" y="171"/>
                  </a:cubicBezTo>
                  <a:cubicBezTo>
                    <a:pt x="745" y="176"/>
                    <a:pt x="733" y="180"/>
                    <a:pt x="728" y="188"/>
                  </a:cubicBezTo>
                  <a:cubicBezTo>
                    <a:pt x="722" y="197"/>
                    <a:pt x="740" y="214"/>
                    <a:pt x="745" y="218"/>
                  </a:cubicBezTo>
                  <a:cubicBezTo>
                    <a:pt x="754" y="228"/>
                    <a:pt x="752" y="247"/>
                    <a:pt x="744" y="259"/>
                  </a:cubicBezTo>
                  <a:cubicBezTo>
                    <a:pt x="727" y="282"/>
                    <a:pt x="767" y="306"/>
                    <a:pt x="772" y="329"/>
                  </a:cubicBezTo>
                  <a:cubicBezTo>
                    <a:pt x="756" y="332"/>
                    <a:pt x="728" y="342"/>
                    <a:pt x="714" y="326"/>
                  </a:cubicBezTo>
                  <a:cubicBezTo>
                    <a:pt x="716" y="329"/>
                    <a:pt x="719" y="332"/>
                    <a:pt x="721" y="335"/>
                  </a:cubicBezTo>
                  <a:cubicBezTo>
                    <a:pt x="709" y="335"/>
                    <a:pt x="699" y="332"/>
                    <a:pt x="689" y="324"/>
                  </a:cubicBezTo>
                  <a:cubicBezTo>
                    <a:pt x="687" y="350"/>
                    <a:pt x="669" y="312"/>
                    <a:pt x="664" y="330"/>
                  </a:cubicBezTo>
                  <a:cubicBezTo>
                    <a:pt x="662" y="339"/>
                    <a:pt x="671" y="348"/>
                    <a:pt x="672" y="356"/>
                  </a:cubicBezTo>
                  <a:cubicBezTo>
                    <a:pt x="664" y="356"/>
                    <a:pt x="657" y="352"/>
                    <a:pt x="650" y="348"/>
                  </a:cubicBezTo>
                  <a:cubicBezTo>
                    <a:pt x="653" y="351"/>
                    <a:pt x="656" y="352"/>
                    <a:pt x="659" y="354"/>
                  </a:cubicBezTo>
                  <a:cubicBezTo>
                    <a:pt x="653" y="359"/>
                    <a:pt x="648" y="360"/>
                    <a:pt x="641" y="357"/>
                  </a:cubicBezTo>
                  <a:cubicBezTo>
                    <a:pt x="665" y="366"/>
                    <a:pt x="623" y="370"/>
                    <a:pt x="619" y="371"/>
                  </a:cubicBezTo>
                  <a:cubicBezTo>
                    <a:pt x="624" y="382"/>
                    <a:pt x="636" y="386"/>
                    <a:pt x="625" y="403"/>
                  </a:cubicBezTo>
                  <a:cubicBezTo>
                    <a:pt x="622" y="409"/>
                    <a:pt x="602" y="427"/>
                    <a:pt x="596" y="423"/>
                  </a:cubicBezTo>
                  <a:cubicBezTo>
                    <a:pt x="600" y="429"/>
                    <a:pt x="605" y="432"/>
                    <a:pt x="611" y="434"/>
                  </a:cubicBezTo>
                  <a:cubicBezTo>
                    <a:pt x="590" y="440"/>
                    <a:pt x="629" y="456"/>
                    <a:pt x="633" y="465"/>
                  </a:cubicBezTo>
                  <a:cubicBezTo>
                    <a:pt x="618" y="474"/>
                    <a:pt x="598" y="484"/>
                    <a:pt x="592" y="505"/>
                  </a:cubicBezTo>
                  <a:cubicBezTo>
                    <a:pt x="589" y="517"/>
                    <a:pt x="562" y="531"/>
                    <a:pt x="565" y="542"/>
                  </a:cubicBezTo>
                  <a:cubicBezTo>
                    <a:pt x="563" y="539"/>
                    <a:pt x="561" y="535"/>
                    <a:pt x="559" y="532"/>
                  </a:cubicBezTo>
                  <a:cubicBezTo>
                    <a:pt x="556" y="544"/>
                    <a:pt x="542" y="548"/>
                    <a:pt x="533" y="550"/>
                  </a:cubicBezTo>
                  <a:cubicBezTo>
                    <a:pt x="524" y="552"/>
                    <a:pt x="521" y="577"/>
                    <a:pt x="512" y="555"/>
                  </a:cubicBezTo>
                  <a:cubicBezTo>
                    <a:pt x="514" y="571"/>
                    <a:pt x="512" y="563"/>
                    <a:pt x="503" y="563"/>
                  </a:cubicBezTo>
                  <a:cubicBezTo>
                    <a:pt x="498" y="563"/>
                    <a:pt x="494" y="577"/>
                    <a:pt x="490" y="581"/>
                  </a:cubicBezTo>
                  <a:cubicBezTo>
                    <a:pt x="474" y="595"/>
                    <a:pt x="454" y="593"/>
                    <a:pt x="438" y="609"/>
                  </a:cubicBezTo>
                  <a:cubicBezTo>
                    <a:pt x="443" y="610"/>
                    <a:pt x="448" y="610"/>
                    <a:pt x="454" y="610"/>
                  </a:cubicBezTo>
                  <a:cubicBezTo>
                    <a:pt x="454" y="620"/>
                    <a:pt x="447" y="627"/>
                    <a:pt x="439" y="622"/>
                  </a:cubicBezTo>
                  <a:cubicBezTo>
                    <a:pt x="435" y="620"/>
                    <a:pt x="433" y="634"/>
                    <a:pt x="425" y="630"/>
                  </a:cubicBezTo>
                  <a:cubicBezTo>
                    <a:pt x="444" y="627"/>
                    <a:pt x="421" y="625"/>
                    <a:pt x="417" y="626"/>
                  </a:cubicBezTo>
                  <a:cubicBezTo>
                    <a:pt x="419" y="615"/>
                    <a:pt x="409" y="611"/>
                    <a:pt x="408" y="600"/>
                  </a:cubicBezTo>
                  <a:cubicBezTo>
                    <a:pt x="405" y="615"/>
                    <a:pt x="419" y="624"/>
                    <a:pt x="421" y="638"/>
                  </a:cubicBezTo>
                  <a:cubicBezTo>
                    <a:pt x="423" y="659"/>
                    <a:pt x="400" y="674"/>
                    <a:pt x="389" y="657"/>
                  </a:cubicBezTo>
                  <a:cubicBezTo>
                    <a:pt x="384" y="674"/>
                    <a:pt x="391" y="686"/>
                    <a:pt x="405" y="687"/>
                  </a:cubicBezTo>
                  <a:cubicBezTo>
                    <a:pt x="396" y="688"/>
                    <a:pt x="391" y="707"/>
                    <a:pt x="389" y="716"/>
                  </a:cubicBezTo>
                  <a:cubicBezTo>
                    <a:pt x="387" y="730"/>
                    <a:pt x="401" y="738"/>
                    <a:pt x="397" y="750"/>
                  </a:cubicBezTo>
                  <a:cubicBezTo>
                    <a:pt x="392" y="742"/>
                    <a:pt x="383" y="737"/>
                    <a:pt x="375" y="740"/>
                  </a:cubicBezTo>
                  <a:cubicBezTo>
                    <a:pt x="403" y="748"/>
                    <a:pt x="359" y="745"/>
                    <a:pt x="383" y="751"/>
                  </a:cubicBezTo>
                  <a:cubicBezTo>
                    <a:pt x="362" y="748"/>
                    <a:pt x="376" y="754"/>
                    <a:pt x="382" y="756"/>
                  </a:cubicBezTo>
                  <a:cubicBezTo>
                    <a:pt x="360" y="752"/>
                    <a:pt x="395" y="768"/>
                    <a:pt x="374" y="771"/>
                  </a:cubicBezTo>
                  <a:cubicBezTo>
                    <a:pt x="384" y="775"/>
                    <a:pt x="378" y="793"/>
                    <a:pt x="379" y="803"/>
                  </a:cubicBezTo>
                  <a:cubicBezTo>
                    <a:pt x="380" y="818"/>
                    <a:pt x="387" y="826"/>
                    <a:pt x="393" y="838"/>
                  </a:cubicBezTo>
                  <a:cubicBezTo>
                    <a:pt x="390" y="840"/>
                    <a:pt x="388" y="842"/>
                    <a:pt x="385" y="843"/>
                  </a:cubicBezTo>
                  <a:cubicBezTo>
                    <a:pt x="389" y="846"/>
                    <a:pt x="407" y="847"/>
                    <a:pt x="408" y="851"/>
                  </a:cubicBezTo>
                  <a:cubicBezTo>
                    <a:pt x="414" y="869"/>
                    <a:pt x="424" y="856"/>
                    <a:pt x="434" y="853"/>
                  </a:cubicBezTo>
                  <a:cubicBezTo>
                    <a:pt x="428" y="879"/>
                    <a:pt x="463" y="875"/>
                    <a:pt x="471" y="890"/>
                  </a:cubicBezTo>
                  <a:cubicBezTo>
                    <a:pt x="453" y="895"/>
                    <a:pt x="478" y="904"/>
                    <a:pt x="484" y="905"/>
                  </a:cubicBezTo>
                  <a:cubicBezTo>
                    <a:pt x="488" y="906"/>
                    <a:pt x="511" y="944"/>
                    <a:pt x="493" y="926"/>
                  </a:cubicBezTo>
                  <a:cubicBezTo>
                    <a:pt x="498" y="931"/>
                    <a:pt x="502" y="938"/>
                    <a:pt x="505" y="945"/>
                  </a:cubicBezTo>
                  <a:cubicBezTo>
                    <a:pt x="494" y="946"/>
                    <a:pt x="485" y="954"/>
                    <a:pt x="477" y="962"/>
                  </a:cubicBezTo>
                  <a:cubicBezTo>
                    <a:pt x="469" y="970"/>
                    <a:pt x="447" y="974"/>
                    <a:pt x="461" y="980"/>
                  </a:cubicBezTo>
                  <a:cubicBezTo>
                    <a:pt x="455" y="982"/>
                    <a:pt x="450" y="981"/>
                    <a:pt x="446" y="976"/>
                  </a:cubicBezTo>
                  <a:cubicBezTo>
                    <a:pt x="445" y="987"/>
                    <a:pt x="473" y="994"/>
                    <a:pt x="470" y="976"/>
                  </a:cubicBezTo>
                  <a:cubicBezTo>
                    <a:pt x="475" y="980"/>
                    <a:pt x="486" y="1002"/>
                    <a:pt x="471" y="992"/>
                  </a:cubicBezTo>
                  <a:cubicBezTo>
                    <a:pt x="490" y="1000"/>
                    <a:pt x="463" y="991"/>
                    <a:pt x="459" y="990"/>
                  </a:cubicBezTo>
                  <a:cubicBezTo>
                    <a:pt x="460" y="997"/>
                    <a:pt x="465" y="1003"/>
                    <a:pt x="471" y="1005"/>
                  </a:cubicBezTo>
                  <a:cubicBezTo>
                    <a:pt x="465" y="1009"/>
                    <a:pt x="458" y="1009"/>
                    <a:pt x="451" y="1012"/>
                  </a:cubicBezTo>
                  <a:cubicBezTo>
                    <a:pt x="442" y="1017"/>
                    <a:pt x="441" y="1028"/>
                    <a:pt x="434" y="1034"/>
                  </a:cubicBezTo>
                  <a:cubicBezTo>
                    <a:pt x="429" y="1038"/>
                    <a:pt x="425" y="1013"/>
                    <a:pt x="417" y="1013"/>
                  </a:cubicBezTo>
                  <a:cubicBezTo>
                    <a:pt x="422" y="1018"/>
                    <a:pt x="424" y="1024"/>
                    <a:pt x="423" y="1032"/>
                  </a:cubicBezTo>
                  <a:cubicBezTo>
                    <a:pt x="421" y="1030"/>
                    <a:pt x="418" y="1028"/>
                    <a:pt x="416" y="1025"/>
                  </a:cubicBezTo>
                  <a:cubicBezTo>
                    <a:pt x="418" y="1034"/>
                    <a:pt x="418" y="1040"/>
                    <a:pt x="409" y="1035"/>
                  </a:cubicBezTo>
                  <a:cubicBezTo>
                    <a:pt x="410" y="1038"/>
                    <a:pt x="411" y="1041"/>
                    <a:pt x="412" y="1044"/>
                  </a:cubicBezTo>
                  <a:cubicBezTo>
                    <a:pt x="403" y="1051"/>
                    <a:pt x="392" y="1050"/>
                    <a:pt x="382" y="1049"/>
                  </a:cubicBezTo>
                  <a:cubicBezTo>
                    <a:pt x="384" y="1051"/>
                    <a:pt x="387" y="1054"/>
                    <a:pt x="389" y="1056"/>
                  </a:cubicBezTo>
                  <a:cubicBezTo>
                    <a:pt x="373" y="1067"/>
                    <a:pt x="352" y="1048"/>
                    <a:pt x="337" y="1062"/>
                  </a:cubicBezTo>
                  <a:cubicBezTo>
                    <a:pt x="349" y="1058"/>
                    <a:pt x="367" y="1060"/>
                    <a:pt x="374" y="1076"/>
                  </a:cubicBezTo>
                  <a:cubicBezTo>
                    <a:pt x="364" y="1083"/>
                    <a:pt x="354" y="1077"/>
                    <a:pt x="344" y="1076"/>
                  </a:cubicBezTo>
                  <a:cubicBezTo>
                    <a:pt x="359" y="1083"/>
                    <a:pt x="386" y="1115"/>
                    <a:pt x="359" y="1128"/>
                  </a:cubicBezTo>
                  <a:cubicBezTo>
                    <a:pt x="366" y="1126"/>
                    <a:pt x="368" y="1130"/>
                    <a:pt x="366" y="1138"/>
                  </a:cubicBezTo>
                  <a:cubicBezTo>
                    <a:pt x="361" y="1135"/>
                    <a:pt x="356" y="1134"/>
                    <a:pt x="350" y="1135"/>
                  </a:cubicBezTo>
                  <a:cubicBezTo>
                    <a:pt x="354" y="1141"/>
                    <a:pt x="372" y="1154"/>
                    <a:pt x="359" y="1161"/>
                  </a:cubicBezTo>
                  <a:cubicBezTo>
                    <a:pt x="348" y="1166"/>
                    <a:pt x="369" y="1175"/>
                    <a:pt x="363" y="1186"/>
                  </a:cubicBezTo>
                  <a:cubicBezTo>
                    <a:pt x="348" y="1210"/>
                    <a:pt x="362" y="1236"/>
                    <a:pt x="346" y="1262"/>
                  </a:cubicBezTo>
                  <a:cubicBezTo>
                    <a:pt x="335" y="1278"/>
                    <a:pt x="330" y="1327"/>
                    <a:pt x="306" y="1318"/>
                  </a:cubicBezTo>
                  <a:cubicBezTo>
                    <a:pt x="292" y="1312"/>
                    <a:pt x="277" y="1321"/>
                    <a:pt x="263" y="1319"/>
                  </a:cubicBezTo>
                  <a:cubicBezTo>
                    <a:pt x="255" y="1319"/>
                    <a:pt x="234" y="1317"/>
                    <a:pt x="245" y="1334"/>
                  </a:cubicBezTo>
                  <a:cubicBezTo>
                    <a:pt x="231" y="1341"/>
                    <a:pt x="219" y="1330"/>
                    <a:pt x="211" y="1353"/>
                  </a:cubicBezTo>
                  <a:cubicBezTo>
                    <a:pt x="206" y="1366"/>
                    <a:pt x="217" y="1376"/>
                    <a:pt x="218" y="1389"/>
                  </a:cubicBezTo>
                  <a:cubicBezTo>
                    <a:pt x="220" y="1412"/>
                    <a:pt x="195" y="1397"/>
                    <a:pt x="187" y="1397"/>
                  </a:cubicBezTo>
                  <a:cubicBezTo>
                    <a:pt x="164" y="1400"/>
                    <a:pt x="144" y="1401"/>
                    <a:pt x="121" y="1400"/>
                  </a:cubicBezTo>
                  <a:cubicBezTo>
                    <a:pt x="128" y="1399"/>
                    <a:pt x="134" y="1369"/>
                    <a:pt x="127" y="1360"/>
                  </a:cubicBezTo>
                  <a:cubicBezTo>
                    <a:pt x="119" y="1349"/>
                    <a:pt x="99" y="1321"/>
                    <a:pt x="100" y="1306"/>
                  </a:cubicBezTo>
                  <a:cubicBezTo>
                    <a:pt x="125" y="1317"/>
                    <a:pt x="111" y="1306"/>
                    <a:pt x="109" y="1288"/>
                  </a:cubicBezTo>
                  <a:cubicBezTo>
                    <a:pt x="143" y="1280"/>
                    <a:pt x="110" y="1266"/>
                    <a:pt x="101" y="1251"/>
                  </a:cubicBezTo>
                  <a:cubicBezTo>
                    <a:pt x="93" y="1237"/>
                    <a:pt x="82" y="1225"/>
                    <a:pt x="77" y="1208"/>
                  </a:cubicBezTo>
                  <a:cubicBezTo>
                    <a:pt x="73" y="1197"/>
                    <a:pt x="70" y="1183"/>
                    <a:pt x="58" y="1188"/>
                  </a:cubicBezTo>
                  <a:cubicBezTo>
                    <a:pt x="59" y="1181"/>
                    <a:pt x="59" y="1173"/>
                    <a:pt x="58" y="1166"/>
                  </a:cubicBezTo>
                  <a:cubicBezTo>
                    <a:pt x="56" y="1154"/>
                    <a:pt x="40" y="1152"/>
                    <a:pt x="54" y="1146"/>
                  </a:cubicBezTo>
                  <a:cubicBezTo>
                    <a:pt x="40" y="1152"/>
                    <a:pt x="54" y="1096"/>
                    <a:pt x="55" y="1089"/>
                  </a:cubicBezTo>
                  <a:cubicBezTo>
                    <a:pt x="46" y="1087"/>
                    <a:pt x="41" y="1100"/>
                    <a:pt x="31" y="1099"/>
                  </a:cubicBezTo>
                  <a:cubicBezTo>
                    <a:pt x="36" y="1092"/>
                    <a:pt x="39" y="1086"/>
                    <a:pt x="43" y="1079"/>
                  </a:cubicBezTo>
                  <a:cubicBezTo>
                    <a:pt x="29" y="1077"/>
                    <a:pt x="40" y="1089"/>
                    <a:pt x="28" y="1094"/>
                  </a:cubicBezTo>
                  <a:cubicBezTo>
                    <a:pt x="26" y="1085"/>
                    <a:pt x="21" y="1083"/>
                    <a:pt x="16" y="1088"/>
                  </a:cubicBezTo>
                  <a:cubicBezTo>
                    <a:pt x="22" y="1071"/>
                    <a:pt x="0" y="1021"/>
                    <a:pt x="13" y="101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0" name="Freeform 107"/>
            <p:cNvSpPr>
              <a:spLocks/>
            </p:cNvSpPr>
            <p:nvPr/>
          </p:nvSpPr>
          <p:spPr bwMode="auto">
            <a:xfrm>
              <a:off x="5575370" y="1527155"/>
              <a:ext cx="7938" cy="17463"/>
            </a:xfrm>
            <a:custGeom>
              <a:avLst/>
              <a:gdLst>
                <a:gd name="T0" fmla="*/ 0 w 5"/>
                <a:gd name="T1" fmla="*/ 0 h 10"/>
                <a:gd name="T2" fmla="*/ 2 w 5"/>
                <a:gd name="T3" fmla="*/ 10 h 10"/>
                <a:gd name="T4" fmla="*/ 0 w 5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0">
                  <a:moveTo>
                    <a:pt x="0" y="0"/>
                  </a:moveTo>
                  <a:cubicBezTo>
                    <a:pt x="2" y="5"/>
                    <a:pt x="5" y="3"/>
                    <a:pt x="2" y="10"/>
                  </a:cubicBezTo>
                  <a:cubicBezTo>
                    <a:pt x="1" y="7"/>
                    <a:pt x="1" y="3"/>
                    <a:pt x="0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1" name="Freeform 108"/>
            <p:cNvSpPr>
              <a:spLocks/>
            </p:cNvSpPr>
            <p:nvPr/>
          </p:nvSpPr>
          <p:spPr bwMode="auto">
            <a:xfrm>
              <a:off x="5575370" y="1527155"/>
              <a:ext cx="7938" cy="17463"/>
            </a:xfrm>
            <a:custGeom>
              <a:avLst/>
              <a:gdLst>
                <a:gd name="T0" fmla="*/ 0 w 5"/>
                <a:gd name="T1" fmla="*/ 0 h 10"/>
                <a:gd name="T2" fmla="*/ 2 w 5"/>
                <a:gd name="T3" fmla="*/ 10 h 10"/>
                <a:gd name="T4" fmla="*/ 0 w 5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0">
                  <a:moveTo>
                    <a:pt x="0" y="0"/>
                  </a:moveTo>
                  <a:cubicBezTo>
                    <a:pt x="2" y="5"/>
                    <a:pt x="5" y="3"/>
                    <a:pt x="2" y="10"/>
                  </a:cubicBezTo>
                  <a:cubicBezTo>
                    <a:pt x="1" y="7"/>
                    <a:pt x="1" y="3"/>
                    <a:pt x="0" y="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2" name="Freeform 167"/>
            <p:cNvSpPr>
              <a:spLocks/>
            </p:cNvSpPr>
            <p:nvPr/>
          </p:nvSpPr>
          <p:spPr bwMode="auto">
            <a:xfrm>
              <a:off x="4168844" y="1733532"/>
              <a:ext cx="20638" cy="23813"/>
            </a:xfrm>
            <a:custGeom>
              <a:avLst/>
              <a:gdLst>
                <a:gd name="T0" fmla="*/ 11 w 11"/>
                <a:gd name="T1" fmla="*/ 9 h 14"/>
                <a:gd name="T2" fmla="*/ 3 w 11"/>
                <a:gd name="T3" fmla="*/ 0 h 14"/>
                <a:gd name="T4" fmla="*/ 11 w 11"/>
                <a:gd name="T5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9"/>
                  </a:moveTo>
                  <a:cubicBezTo>
                    <a:pt x="8" y="6"/>
                    <a:pt x="6" y="3"/>
                    <a:pt x="3" y="0"/>
                  </a:cubicBezTo>
                  <a:cubicBezTo>
                    <a:pt x="0" y="11"/>
                    <a:pt x="3" y="14"/>
                    <a:pt x="11" y="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3" name="Freeform 168"/>
            <p:cNvSpPr>
              <a:spLocks/>
            </p:cNvSpPr>
            <p:nvPr/>
          </p:nvSpPr>
          <p:spPr bwMode="auto">
            <a:xfrm>
              <a:off x="4176782" y="1873234"/>
              <a:ext cx="20638" cy="36513"/>
            </a:xfrm>
            <a:custGeom>
              <a:avLst/>
              <a:gdLst>
                <a:gd name="T0" fmla="*/ 10 w 12"/>
                <a:gd name="T1" fmla="*/ 10 h 21"/>
                <a:gd name="T2" fmla="*/ 0 w 12"/>
                <a:gd name="T3" fmla="*/ 0 h 21"/>
                <a:gd name="T4" fmla="*/ 3 w 12"/>
                <a:gd name="T5" fmla="*/ 21 h 21"/>
                <a:gd name="T6" fmla="*/ 10 w 12"/>
                <a:gd name="T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1">
                  <a:moveTo>
                    <a:pt x="10" y="10"/>
                  </a:moveTo>
                  <a:cubicBezTo>
                    <a:pt x="7" y="6"/>
                    <a:pt x="3" y="3"/>
                    <a:pt x="0" y="0"/>
                  </a:cubicBezTo>
                  <a:cubicBezTo>
                    <a:pt x="2" y="7"/>
                    <a:pt x="3" y="14"/>
                    <a:pt x="3" y="21"/>
                  </a:cubicBezTo>
                  <a:cubicBezTo>
                    <a:pt x="10" y="21"/>
                    <a:pt x="12" y="17"/>
                    <a:pt x="10" y="1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4" name="Freeform 169"/>
            <p:cNvSpPr>
              <a:spLocks/>
            </p:cNvSpPr>
            <p:nvPr/>
          </p:nvSpPr>
          <p:spPr bwMode="auto">
            <a:xfrm>
              <a:off x="4181544" y="1857358"/>
              <a:ext cx="15875" cy="12700"/>
            </a:xfrm>
            <a:custGeom>
              <a:avLst/>
              <a:gdLst>
                <a:gd name="T0" fmla="*/ 0 w 9"/>
                <a:gd name="T1" fmla="*/ 0 h 7"/>
                <a:gd name="T2" fmla="*/ 9 w 9"/>
                <a:gd name="T3" fmla="*/ 7 h 7"/>
                <a:gd name="T4" fmla="*/ 0 w 9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0" y="0"/>
                  </a:moveTo>
                  <a:cubicBezTo>
                    <a:pt x="3" y="2"/>
                    <a:pt x="6" y="5"/>
                    <a:pt x="9" y="7"/>
                  </a:cubicBezTo>
                  <a:cubicBezTo>
                    <a:pt x="7" y="3"/>
                    <a:pt x="4" y="1"/>
                    <a:pt x="0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5" name="Freeform 170"/>
            <p:cNvSpPr>
              <a:spLocks/>
            </p:cNvSpPr>
            <p:nvPr/>
          </p:nvSpPr>
          <p:spPr bwMode="auto">
            <a:xfrm>
              <a:off x="4183132" y="1843071"/>
              <a:ext cx="14288" cy="3175"/>
            </a:xfrm>
            <a:custGeom>
              <a:avLst/>
              <a:gdLst>
                <a:gd name="T0" fmla="*/ 0 w 8"/>
                <a:gd name="T1" fmla="*/ 2 h 2"/>
                <a:gd name="T2" fmla="*/ 8 w 8"/>
                <a:gd name="T3" fmla="*/ 0 h 2"/>
                <a:gd name="T4" fmla="*/ 0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cubicBezTo>
                    <a:pt x="3" y="2"/>
                    <a:pt x="5" y="1"/>
                    <a:pt x="8" y="0"/>
                  </a:cubicBezTo>
                  <a:cubicBezTo>
                    <a:pt x="5" y="1"/>
                    <a:pt x="2" y="2"/>
                    <a:pt x="0" y="2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" name="Freeform 171"/>
            <p:cNvSpPr>
              <a:spLocks/>
            </p:cNvSpPr>
            <p:nvPr/>
          </p:nvSpPr>
          <p:spPr bwMode="auto">
            <a:xfrm>
              <a:off x="4192657" y="2062148"/>
              <a:ext cx="20638" cy="46038"/>
            </a:xfrm>
            <a:custGeom>
              <a:avLst/>
              <a:gdLst>
                <a:gd name="T0" fmla="*/ 4 w 12"/>
                <a:gd name="T1" fmla="*/ 8 h 26"/>
                <a:gd name="T2" fmla="*/ 9 w 12"/>
                <a:gd name="T3" fmla="*/ 26 h 26"/>
                <a:gd name="T4" fmla="*/ 6 w 12"/>
                <a:gd name="T5" fmla="*/ 0 h 26"/>
                <a:gd name="T6" fmla="*/ 4 w 12"/>
                <a:gd name="T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6">
                  <a:moveTo>
                    <a:pt x="4" y="8"/>
                  </a:moveTo>
                  <a:cubicBezTo>
                    <a:pt x="0" y="16"/>
                    <a:pt x="2" y="23"/>
                    <a:pt x="9" y="26"/>
                  </a:cubicBezTo>
                  <a:cubicBezTo>
                    <a:pt x="12" y="18"/>
                    <a:pt x="12" y="6"/>
                    <a:pt x="6" y="0"/>
                  </a:cubicBezTo>
                  <a:cubicBezTo>
                    <a:pt x="5" y="3"/>
                    <a:pt x="5" y="6"/>
                    <a:pt x="4" y="8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7" name="Freeform 172"/>
            <p:cNvSpPr>
              <a:spLocks/>
            </p:cNvSpPr>
            <p:nvPr/>
          </p:nvSpPr>
          <p:spPr bwMode="auto">
            <a:xfrm>
              <a:off x="4189482" y="1984360"/>
              <a:ext cx="30163" cy="39688"/>
            </a:xfrm>
            <a:custGeom>
              <a:avLst/>
              <a:gdLst>
                <a:gd name="T0" fmla="*/ 11 w 17"/>
                <a:gd name="T1" fmla="*/ 1 h 22"/>
                <a:gd name="T2" fmla="*/ 4 w 17"/>
                <a:gd name="T3" fmla="*/ 22 h 22"/>
                <a:gd name="T4" fmla="*/ 17 w 17"/>
                <a:gd name="T5" fmla="*/ 15 h 22"/>
                <a:gd name="T6" fmla="*/ 11 w 17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2">
                  <a:moveTo>
                    <a:pt x="11" y="1"/>
                  </a:moveTo>
                  <a:cubicBezTo>
                    <a:pt x="0" y="0"/>
                    <a:pt x="5" y="14"/>
                    <a:pt x="4" y="22"/>
                  </a:cubicBezTo>
                  <a:cubicBezTo>
                    <a:pt x="6" y="15"/>
                    <a:pt x="10" y="10"/>
                    <a:pt x="17" y="15"/>
                  </a:cubicBezTo>
                  <a:cubicBezTo>
                    <a:pt x="16" y="9"/>
                    <a:pt x="14" y="5"/>
                    <a:pt x="11" y="1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8" name="Freeform 173"/>
            <p:cNvSpPr>
              <a:spLocks/>
            </p:cNvSpPr>
            <p:nvPr/>
          </p:nvSpPr>
          <p:spPr bwMode="auto">
            <a:xfrm>
              <a:off x="4211707" y="1958959"/>
              <a:ext cx="39688" cy="42863"/>
            </a:xfrm>
            <a:custGeom>
              <a:avLst/>
              <a:gdLst>
                <a:gd name="T0" fmla="*/ 4 w 22"/>
                <a:gd name="T1" fmla="*/ 0 h 24"/>
                <a:gd name="T2" fmla="*/ 10 w 22"/>
                <a:gd name="T3" fmla="*/ 23 h 24"/>
                <a:gd name="T4" fmla="*/ 4 w 22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4">
                  <a:moveTo>
                    <a:pt x="4" y="0"/>
                  </a:moveTo>
                  <a:cubicBezTo>
                    <a:pt x="0" y="7"/>
                    <a:pt x="1" y="23"/>
                    <a:pt x="10" y="23"/>
                  </a:cubicBezTo>
                  <a:cubicBezTo>
                    <a:pt x="22" y="24"/>
                    <a:pt x="11" y="1"/>
                    <a:pt x="4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9" name="Freeform 174"/>
            <p:cNvSpPr>
              <a:spLocks/>
            </p:cNvSpPr>
            <p:nvPr/>
          </p:nvSpPr>
          <p:spPr bwMode="auto">
            <a:xfrm>
              <a:off x="4214882" y="2076436"/>
              <a:ext cx="6350" cy="3175"/>
            </a:xfrm>
            <a:custGeom>
              <a:avLst/>
              <a:gdLst>
                <a:gd name="T0" fmla="*/ 0 w 3"/>
                <a:gd name="T1" fmla="*/ 2 h 2"/>
                <a:gd name="T2" fmla="*/ 0 w 3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3" y="0"/>
                    <a:pt x="0" y="2"/>
                    <a:pt x="0" y="2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0" name="Freeform 175"/>
            <p:cNvSpPr>
              <a:spLocks/>
            </p:cNvSpPr>
            <p:nvPr/>
          </p:nvSpPr>
          <p:spPr bwMode="auto">
            <a:xfrm>
              <a:off x="4222819" y="1939909"/>
              <a:ext cx="44450" cy="34925"/>
            </a:xfrm>
            <a:custGeom>
              <a:avLst/>
              <a:gdLst>
                <a:gd name="T0" fmla="*/ 8 w 25"/>
                <a:gd name="T1" fmla="*/ 7 h 20"/>
                <a:gd name="T2" fmla="*/ 0 w 25"/>
                <a:gd name="T3" fmla="*/ 9 h 20"/>
                <a:gd name="T4" fmla="*/ 19 w 25"/>
                <a:gd name="T5" fmla="*/ 10 h 20"/>
                <a:gd name="T6" fmla="*/ 8 w 25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0">
                  <a:moveTo>
                    <a:pt x="8" y="7"/>
                  </a:moveTo>
                  <a:lnTo>
                    <a:pt x="0" y="9"/>
                  </a:lnTo>
                  <a:cubicBezTo>
                    <a:pt x="8" y="10"/>
                    <a:pt x="14" y="20"/>
                    <a:pt x="19" y="10"/>
                  </a:cubicBezTo>
                  <a:cubicBezTo>
                    <a:pt x="25" y="0"/>
                    <a:pt x="11" y="2"/>
                    <a:pt x="8" y="7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1" name="Freeform 176"/>
            <p:cNvSpPr>
              <a:spLocks/>
            </p:cNvSpPr>
            <p:nvPr/>
          </p:nvSpPr>
          <p:spPr bwMode="auto">
            <a:xfrm>
              <a:off x="4194239" y="790"/>
              <a:ext cx="2681401" cy="2334453"/>
            </a:xfrm>
            <a:custGeom>
              <a:avLst/>
              <a:gdLst>
                <a:gd name="T0" fmla="*/ 29 w 1523"/>
                <a:gd name="T1" fmla="*/ 923 h 1293"/>
                <a:gd name="T2" fmla="*/ 86 w 1523"/>
                <a:gd name="T3" fmla="*/ 901 h 1293"/>
                <a:gd name="T4" fmla="*/ 53 w 1523"/>
                <a:gd name="T5" fmla="*/ 879 h 1293"/>
                <a:gd name="T6" fmla="*/ 137 w 1523"/>
                <a:gd name="T7" fmla="*/ 859 h 1293"/>
                <a:gd name="T8" fmla="*/ 178 w 1523"/>
                <a:gd name="T9" fmla="*/ 829 h 1293"/>
                <a:gd name="T10" fmla="*/ 130 w 1523"/>
                <a:gd name="T11" fmla="*/ 795 h 1293"/>
                <a:gd name="T12" fmla="*/ 231 w 1523"/>
                <a:gd name="T13" fmla="*/ 800 h 1293"/>
                <a:gd name="T14" fmla="*/ 252 w 1523"/>
                <a:gd name="T15" fmla="*/ 748 h 1293"/>
                <a:gd name="T16" fmla="*/ 306 w 1523"/>
                <a:gd name="T17" fmla="*/ 757 h 1293"/>
                <a:gd name="T18" fmla="*/ 388 w 1523"/>
                <a:gd name="T19" fmla="*/ 705 h 1293"/>
                <a:gd name="T20" fmla="*/ 324 w 1523"/>
                <a:gd name="T21" fmla="*/ 711 h 1293"/>
                <a:gd name="T22" fmla="*/ 340 w 1523"/>
                <a:gd name="T23" fmla="*/ 671 h 1293"/>
                <a:gd name="T24" fmla="*/ 428 w 1523"/>
                <a:gd name="T25" fmla="*/ 611 h 1293"/>
                <a:gd name="T26" fmla="*/ 415 w 1523"/>
                <a:gd name="T27" fmla="*/ 599 h 1293"/>
                <a:gd name="T28" fmla="*/ 476 w 1523"/>
                <a:gd name="T29" fmla="*/ 575 h 1293"/>
                <a:gd name="T30" fmla="*/ 464 w 1523"/>
                <a:gd name="T31" fmla="*/ 538 h 1293"/>
                <a:gd name="T32" fmla="*/ 564 w 1523"/>
                <a:gd name="T33" fmla="*/ 462 h 1293"/>
                <a:gd name="T34" fmla="*/ 506 w 1523"/>
                <a:gd name="T35" fmla="*/ 432 h 1293"/>
                <a:gd name="T36" fmla="*/ 556 w 1523"/>
                <a:gd name="T37" fmla="*/ 399 h 1293"/>
                <a:gd name="T38" fmla="*/ 577 w 1523"/>
                <a:gd name="T39" fmla="*/ 369 h 1293"/>
                <a:gd name="T40" fmla="*/ 653 w 1523"/>
                <a:gd name="T41" fmla="*/ 362 h 1293"/>
                <a:gd name="T42" fmla="*/ 616 w 1523"/>
                <a:gd name="T43" fmla="*/ 326 h 1293"/>
                <a:gd name="T44" fmla="*/ 671 w 1523"/>
                <a:gd name="T45" fmla="*/ 284 h 1293"/>
                <a:gd name="T46" fmla="*/ 695 w 1523"/>
                <a:gd name="T47" fmla="*/ 285 h 1293"/>
                <a:gd name="T48" fmla="*/ 747 w 1523"/>
                <a:gd name="T49" fmla="*/ 278 h 1293"/>
                <a:gd name="T50" fmla="*/ 757 w 1523"/>
                <a:gd name="T51" fmla="*/ 239 h 1293"/>
                <a:gd name="T52" fmla="*/ 804 w 1523"/>
                <a:gd name="T53" fmla="*/ 162 h 1293"/>
                <a:gd name="T54" fmla="*/ 872 w 1523"/>
                <a:gd name="T55" fmla="*/ 133 h 1293"/>
                <a:gd name="T56" fmla="*/ 939 w 1523"/>
                <a:gd name="T57" fmla="*/ 164 h 1293"/>
                <a:gd name="T58" fmla="*/ 1006 w 1523"/>
                <a:gd name="T59" fmla="*/ 122 h 1293"/>
                <a:gd name="T60" fmla="*/ 1029 w 1523"/>
                <a:gd name="T61" fmla="*/ 105 h 1293"/>
                <a:gd name="T62" fmla="*/ 1069 w 1523"/>
                <a:gd name="T63" fmla="*/ 96 h 1293"/>
                <a:gd name="T64" fmla="*/ 1167 w 1523"/>
                <a:gd name="T65" fmla="*/ 29 h 1293"/>
                <a:gd name="T66" fmla="*/ 1194 w 1523"/>
                <a:gd name="T67" fmla="*/ 94 h 1293"/>
                <a:gd name="T68" fmla="*/ 1279 w 1523"/>
                <a:gd name="T69" fmla="*/ 63 h 1293"/>
                <a:gd name="T70" fmla="*/ 1327 w 1523"/>
                <a:gd name="T71" fmla="*/ 46 h 1293"/>
                <a:gd name="T72" fmla="*/ 1370 w 1523"/>
                <a:gd name="T73" fmla="*/ 71 h 1293"/>
                <a:gd name="T74" fmla="*/ 1441 w 1523"/>
                <a:gd name="T75" fmla="*/ 110 h 1293"/>
                <a:gd name="T76" fmla="*/ 1468 w 1523"/>
                <a:gd name="T77" fmla="*/ 131 h 1293"/>
                <a:gd name="T78" fmla="*/ 1404 w 1523"/>
                <a:gd name="T79" fmla="*/ 203 h 1293"/>
                <a:gd name="T80" fmla="*/ 1223 w 1523"/>
                <a:gd name="T81" fmla="*/ 215 h 1293"/>
                <a:gd name="T82" fmla="*/ 1002 w 1523"/>
                <a:gd name="T83" fmla="*/ 199 h 1293"/>
                <a:gd name="T84" fmla="*/ 793 w 1523"/>
                <a:gd name="T85" fmla="*/ 253 h 1293"/>
                <a:gd name="T86" fmla="*/ 641 w 1523"/>
                <a:gd name="T87" fmla="*/ 467 h 1293"/>
                <a:gd name="T88" fmla="*/ 450 w 1523"/>
                <a:gd name="T89" fmla="*/ 731 h 1293"/>
                <a:gd name="T90" fmla="*/ 484 w 1523"/>
                <a:gd name="T91" fmla="*/ 982 h 1293"/>
                <a:gd name="T92" fmla="*/ 431 w 1523"/>
                <a:gd name="T93" fmla="*/ 1163 h 1293"/>
                <a:gd name="T94" fmla="*/ 350 w 1523"/>
                <a:gd name="T95" fmla="*/ 1109 h 1293"/>
                <a:gd name="T96" fmla="*/ 308 w 1523"/>
                <a:gd name="T97" fmla="*/ 1191 h 1293"/>
                <a:gd name="T98" fmla="*/ 183 w 1523"/>
                <a:gd name="T99" fmla="*/ 1281 h 1293"/>
                <a:gd name="T100" fmla="*/ 75 w 1523"/>
                <a:gd name="T101" fmla="*/ 1206 h 1293"/>
                <a:gd name="T102" fmla="*/ 79 w 1523"/>
                <a:gd name="T103" fmla="*/ 1161 h 1293"/>
                <a:gd name="T104" fmla="*/ 44 w 1523"/>
                <a:gd name="T105" fmla="*/ 1149 h 1293"/>
                <a:gd name="T106" fmla="*/ 33 w 1523"/>
                <a:gd name="T107" fmla="*/ 1118 h 1293"/>
                <a:gd name="T108" fmla="*/ 102 w 1523"/>
                <a:gd name="T109" fmla="*/ 1046 h 1293"/>
                <a:gd name="T110" fmla="*/ 24 w 1523"/>
                <a:gd name="T111" fmla="*/ 1071 h 1293"/>
                <a:gd name="T112" fmla="*/ 33 w 1523"/>
                <a:gd name="T113" fmla="*/ 1000 h 1293"/>
                <a:gd name="T114" fmla="*/ 137 w 1523"/>
                <a:gd name="T115" fmla="*/ 993 h 1293"/>
                <a:gd name="T116" fmla="*/ 97 w 1523"/>
                <a:gd name="T117" fmla="*/ 972 h 1293"/>
                <a:gd name="T118" fmla="*/ 4 w 1523"/>
                <a:gd name="T119" fmla="*/ 947 h 1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23" h="1293">
                  <a:moveTo>
                    <a:pt x="4" y="947"/>
                  </a:moveTo>
                  <a:cubicBezTo>
                    <a:pt x="20" y="937"/>
                    <a:pt x="37" y="946"/>
                    <a:pt x="53" y="940"/>
                  </a:cubicBezTo>
                  <a:cubicBezTo>
                    <a:pt x="50" y="939"/>
                    <a:pt x="46" y="939"/>
                    <a:pt x="43" y="941"/>
                  </a:cubicBezTo>
                  <a:cubicBezTo>
                    <a:pt x="35" y="944"/>
                    <a:pt x="30" y="938"/>
                    <a:pt x="22" y="938"/>
                  </a:cubicBezTo>
                  <a:cubicBezTo>
                    <a:pt x="46" y="929"/>
                    <a:pt x="6" y="933"/>
                    <a:pt x="29" y="928"/>
                  </a:cubicBezTo>
                  <a:cubicBezTo>
                    <a:pt x="21" y="926"/>
                    <a:pt x="13" y="928"/>
                    <a:pt x="5" y="928"/>
                  </a:cubicBezTo>
                  <a:cubicBezTo>
                    <a:pt x="13" y="926"/>
                    <a:pt x="22" y="927"/>
                    <a:pt x="29" y="923"/>
                  </a:cubicBezTo>
                  <a:cubicBezTo>
                    <a:pt x="22" y="925"/>
                    <a:pt x="4" y="931"/>
                    <a:pt x="4" y="916"/>
                  </a:cubicBezTo>
                  <a:cubicBezTo>
                    <a:pt x="10" y="916"/>
                    <a:pt x="15" y="915"/>
                    <a:pt x="20" y="910"/>
                  </a:cubicBezTo>
                  <a:cubicBezTo>
                    <a:pt x="0" y="913"/>
                    <a:pt x="30" y="896"/>
                    <a:pt x="36" y="896"/>
                  </a:cubicBezTo>
                  <a:cubicBezTo>
                    <a:pt x="42" y="896"/>
                    <a:pt x="45" y="902"/>
                    <a:pt x="51" y="904"/>
                  </a:cubicBezTo>
                  <a:cubicBezTo>
                    <a:pt x="57" y="905"/>
                    <a:pt x="76" y="898"/>
                    <a:pt x="62" y="914"/>
                  </a:cubicBezTo>
                  <a:cubicBezTo>
                    <a:pt x="66" y="904"/>
                    <a:pt x="107" y="897"/>
                    <a:pt x="116" y="902"/>
                  </a:cubicBezTo>
                  <a:cubicBezTo>
                    <a:pt x="107" y="896"/>
                    <a:pt x="96" y="903"/>
                    <a:pt x="86" y="901"/>
                  </a:cubicBezTo>
                  <a:cubicBezTo>
                    <a:pt x="81" y="900"/>
                    <a:pt x="40" y="898"/>
                    <a:pt x="61" y="897"/>
                  </a:cubicBezTo>
                  <a:cubicBezTo>
                    <a:pt x="48" y="896"/>
                    <a:pt x="27" y="903"/>
                    <a:pt x="16" y="893"/>
                  </a:cubicBezTo>
                  <a:cubicBezTo>
                    <a:pt x="22" y="893"/>
                    <a:pt x="27" y="891"/>
                    <a:pt x="32" y="885"/>
                  </a:cubicBezTo>
                  <a:cubicBezTo>
                    <a:pt x="28" y="881"/>
                    <a:pt x="13" y="878"/>
                    <a:pt x="14" y="870"/>
                  </a:cubicBezTo>
                  <a:cubicBezTo>
                    <a:pt x="14" y="858"/>
                    <a:pt x="36" y="879"/>
                    <a:pt x="36" y="886"/>
                  </a:cubicBezTo>
                  <a:cubicBezTo>
                    <a:pt x="39" y="885"/>
                    <a:pt x="42" y="882"/>
                    <a:pt x="44" y="880"/>
                  </a:cubicBezTo>
                  <a:cubicBezTo>
                    <a:pt x="30" y="880"/>
                    <a:pt x="41" y="860"/>
                    <a:pt x="53" y="879"/>
                  </a:cubicBezTo>
                  <a:cubicBezTo>
                    <a:pt x="53" y="870"/>
                    <a:pt x="62" y="864"/>
                    <a:pt x="63" y="874"/>
                  </a:cubicBezTo>
                  <a:cubicBezTo>
                    <a:pt x="64" y="881"/>
                    <a:pt x="85" y="880"/>
                    <a:pt x="89" y="880"/>
                  </a:cubicBezTo>
                  <a:cubicBezTo>
                    <a:pt x="83" y="878"/>
                    <a:pt x="62" y="868"/>
                    <a:pt x="74" y="858"/>
                  </a:cubicBezTo>
                  <a:cubicBezTo>
                    <a:pt x="90" y="847"/>
                    <a:pt x="92" y="858"/>
                    <a:pt x="104" y="869"/>
                  </a:cubicBezTo>
                  <a:cubicBezTo>
                    <a:pt x="84" y="821"/>
                    <a:pt x="153" y="855"/>
                    <a:pt x="125" y="878"/>
                  </a:cubicBezTo>
                  <a:cubicBezTo>
                    <a:pt x="131" y="880"/>
                    <a:pt x="137" y="878"/>
                    <a:pt x="142" y="874"/>
                  </a:cubicBezTo>
                  <a:cubicBezTo>
                    <a:pt x="136" y="872"/>
                    <a:pt x="131" y="866"/>
                    <a:pt x="137" y="859"/>
                  </a:cubicBezTo>
                  <a:cubicBezTo>
                    <a:pt x="141" y="856"/>
                    <a:pt x="149" y="861"/>
                    <a:pt x="154" y="858"/>
                  </a:cubicBezTo>
                  <a:cubicBezTo>
                    <a:pt x="136" y="859"/>
                    <a:pt x="134" y="848"/>
                    <a:pt x="121" y="842"/>
                  </a:cubicBezTo>
                  <a:cubicBezTo>
                    <a:pt x="110" y="837"/>
                    <a:pt x="97" y="845"/>
                    <a:pt x="86" y="841"/>
                  </a:cubicBezTo>
                  <a:cubicBezTo>
                    <a:pt x="95" y="837"/>
                    <a:pt x="104" y="839"/>
                    <a:pt x="113" y="837"/>
                  </a:cubicBezTo>
                  <a:cubicBezTo>
                    <a:pt x="105" y="831"/>
                    <a:pt x="96" y="836"/>
                    <a:pt x="88" y="828"/>
                  </a:cubicBezTo>
                  <a:cubicBezTo>
                    <a:pt x="102" y="824"/>
                    <a:pt x="119" y="819"/>
                    <a:pt x="134" y="825"/>
                  </a:cubicBezTo>
                  <a:cubicBezTo>
                    <a:pt x="146" y="831"/>
                    <a:pt x="166" y="839"/>
                    <a:pt x="178" y="829"/>
                  </a:cubicBezTo>
                  <a:cubicBezTo>
                    <a:pt x="172" y="831"/>
                    <a:pt x="167" y="831"/>
                    <a:pt x="161" y="831"/>
                  </a:cubicBezTo>
                  <a:cubicBezTo>
                    <a:pt x="163" y="810"/>
                    <a:pt x="192" y="812"/>
                    <a:pt x="203" y="817"/>
                  </a:cubicBezTo>
                  <a:cubicBezTo>
                    <a:pt x="189" y="799"/>
                    <a:pt x="170" y="828"/>
                    <a:pt x="155" y="814"/>
                  </a:cubicBezTo>
                  <a:cubicBezTo>
                    <a:pt x="160" y="813"/>
                    <a:pt x="166" y="811"/>
                    <a:pt x="171" y="809"/>
                  </a:cubicBezTo>
                  <a:cubicBezTo>
                    <a:pt x="159" y="809"/>
                    <a:pt x="141" y="823"/>
                    <a:pt x="131" y="809"/>
                  </a:cubicBezTo>
                  <a:cubicBezTo>
                    <a:pt x="136" y="806"/>
                    <a:pt x="141" y="805"/>
                    <a:pt x="146" y="806"/>
                  </a:cubicBezTo>
                  <a:cubicBezTo>
                    <a:pt x="140" y="804"/>
                    <a:pt x="134" y="801"/>
                    <a:pt x="130" y="795"/>
                  </a:cubicBezTo>
                  <a:cubicBezTo>
                    <a:pt x="138" y="788"/>
                    <a:pt x="147" y="786"/>
                    <a:pt x="156" y="793"/>
                  </a:cubicBezTo>
                  <a:cubicBezTo>
                    <a:pt x="164" y="800"/>
                    <a:pt x="172" y="789"/>
                    <a:pt x="181" y="791"/>
                  </a:cubicBezTo>
                  <a:cubicBezTo>
                    <a:pt x="190" y="793"/>
                    <a:pt x="197" y="787"/>
                    <a:pt x="200" y="800"/>
                  </a:cubicBezTo>
                  <a:cubicBezTo>
                    <a:pt x="203" y="811"/>
                    <a:pt x="220" y="813"/>
                    <a:pt x="227" y="819"/>
                  </a:cubicBezTo>
                  <a:cubicBezTo>
                    <a:pt x="219" y="801"/>
                    <a:pt x="197" y="801"/>
                    <a:pt x="193" y="779"/>
                  </a:cubicBezTo>
                  <a:cubicBezTo>
                    <a:pt x="199" y="775"/>
                    <a:pt x="209" y="784"/>
                    <a:pt x="212" y="789"/>
                  </a:cubicBezTo>
                  <a:cubicBezTo>
                    <a:pt x="221" y="801"/>
                    <a:pt x="216" y="799"/>
                    <a:pt x="231" y="800"/>
                  </a:cubicBezTo>
                  <a:cubicBezTo>
                    <a:pt x="216" y="798"/>
                    <a:pt x="226" y="790"/>
                    <a:pt x="233" y="788"/>
                  </a:cubicBezTo>
                  <a:cubicBezTo>
                    <a:pt x="230" y="788"/>
                    <a:pt x="203" y="787"/>
                    <a:pt x="225" y="786"/>
                  </a:cubicBezTo>
                  <a:cubicBezTo>
                    <a:pt x="222" y="786"/>
                    <a:pt x="202" y="777"/>
                    <a:pt x="213" y="774"/>
                  </a:cubicBezTo>
                  <a:cubicBezTo>
                    <a:pt x="225" y="771"/>
                    <a:pt x="240" y="770"/>
                    <a:pt x="253" y="767"/>
                  </a:cubicBezTo>
                  <a:cubicBezTo>
                    <a:pt x="245" y="769"/>
                    <a:pt x="237" y="770"/>
                    <a:pt x="230" y="765"/>
                  </a:cubicBezTo>
                  <a:cubicBezTo>
                    <a:pt x="233" y="761"/>
                    <a:pt x="236" y="757"/>
                    <a:pt x="238" y="753"/>
                  </a:cubicBezTo>
                  <a:cubicBezTo>
                    <a:pt x="242" y="746"/>
                    <a:pt x="247" y="750"/>
                    <a:pt x="252" y="748"/>
                  </a:cubicBezTo>
                  <a:cubicBezTo>
                    <a:pt x="261" y="744"/>
                    <a:pt x="270" y="748"/>
                    <a:pt x="261" y="759"/>
                  </a:cubicBezTo>
                  <a:cubicBezTo>
                    <a:pt x="268" y="755"/>
                    <a:pt x="277" y="753"/>
                    <a:pt x="285" y="751"/>
                  </a:cubicBezTo>
                  <a:cubicBezTo>
                    <a:pt x="279" y="752"/>
                    <a:pt x="273" y="752"/>
                    <a:pt x="267" y="750"/>
                  </a:cubicBezTo>
                  <a:cubicBezTo>
                    <a:pt x="272" y="746"/>
                    <a:pt x="277" y="743"/>
                    <a:pt x="283" y="742"/>
                  </a:cubicBezTo>
                  <a:cubicBezTo>
                    <a:pt x="278" y="741"/>
                    <a:pt x="273" y="741"/>
                    <a:pt x="267" y="742"/>
                  </a:cubicBezTo>
                  <a:cubicBezTo>
                    <a:pt x="276" y="736"/>
                    <a:pt x="287" y="733"/>
                    <a:pt x="296" y="729"/>
                  </a:cubicBezTo>
                  <a:cubicBezTo>
                    <a:pt x="307" y="726"/>
                    <a:pt x="322" y="749"/>
                    <a:pt x="306" y="757"/>
                  </a:cubicBezTo>
                  <a:cubicBezTo>
                    <a:pt x="314" y="754"/>
                    <a:pt x="322" y="756"/>
                    <a:pt x="330" y="755"/>
                  </a:cubicBezTo>
                  <a:cubicBezTo>
                    <a:pt x="310" y="749"/>
                    <a:pt x="335" y="744"/>
                    <a:pt x="340" y="744"/>
                  </a:cubicBezTo>
                  <a:cubicBezTo>
                    <a:pt x="350" y="744"/>
                    <a:pt x="359" y="747"/>
                    <a:pt x="368" y="744"/>
                  </a:cubicBezTo>
                  <a:cubicBezTo>
                    <a:pt x="363" y="736"/>
                    <a:pt x="364" y="732"/>
                    <a:pt x="373" y="733"/>
                  </a:cubicBezTo>
                  <a:cubicBezTo>
                    <a:pt x="367" y="731"/>
                    <a:pt x="362" y="731"/>
                    <a:pt x="357" y="735"/>
                  </a:cubicBezTo>
                  <a:cubicBezTo>
                    <a:pt x="369" y="723"/>
                    <a:pt x="384" y="714"/>
                    <a:pt x="399" y="712"/>
                  </a:cubicBezTo>
                  <a:cubicBezTo>
                    <a:pt x="398" y="704"/>
                    <a:pt x="394" y="701"/>
                    <a:pt x="388" y="705"/>
                  </a:cubicBezTo>
                  <a:cubicBezTo>
                    <a:pt x="390" y="692"/>
                    <a:pt x="401" y="693"/>
                    <a:pt x="409" y="688"/>
                  </a:cubicBezTo>
                  <a:cubicBezTo>
                    <a:pt x="402" y="687"/>
                    <a:pt x="383" y="692"/>
                    <a:pt x="401" y="680"/>
                  </a:cubicBezTo>
                  <a:cubicBezTo>
                    <a:pt x="385" y="681"/>
                    <a:pt x="376" y="702"/>
                    <a:pt x="360" y="705"/>
                  </a:cubicBezTo>
                  <a:cubicBezTo>
                    <a:pt x="366" y="705"/>
                    <a:pt x="371" y="703"/>
                    <a:pt x="376" y="699"/>
                  </a:cubicBezTo>
                  <a:cubicBezTo>
                    <a:pt x="385" y="714"/>
                    <a:pt x="356" y="726"/>
                    <a:pt x="349" y="729"/>
                  </a:cubicBezTo>
                  <a:cubicBezTo>
                    <a:pt x="325" y="739"/>
                    <a:pt x="320" y="745"/>
                    <a:pt x="306" y="720"/>
                  </a:cubicBezTo>
                  <a:cubicBezTo>
                    <a:pt x="313" y="720"/>
                    <a:pt x="319" y="716"/>
                    <a:pt x="324" y="711"/>
                  </a:cubicBezTo>
                  <a:cubicBezTo>
                    <a:pt x="313" y="714"/>
                    <a:pt x="302" y="718"/>
                    <a:pt x="291" y="723"/>
                  </a:cubicBezTo>
                  <a:cubicBezTo>
                    <a:pt x="297" y="718"/>
                    <a:pt x="304" y="712"/>
                    <a:pt x="291" y="712"/>
                  </a:cubicBezTo>
                  <a:cubicBezTo>
                    <a:pt x="302" y="706"/>
                    <a:pt x="318" y="692"/>
                    <a:pt x="332" y="698"/>
                  </a:cubicBezTo>
                  <a:cubicBezTo>
                    <a:pt x="326" y="694"/>
                    <a:pt x="321" y="694"/>
                    <a:pt x="315" y="699"/>
                  </a:cubicBezTo>
                  <a:cubicBezTo>
                    <a:pt x="318" y="696"/>
                    <a:pt x="320" y="694"/>
                    <a:pt x="323" y="692"/>
                  </a:cubicBezTo>
                  <a:cubicBezTo>
                    <a:pt x="306" y="696"/>
                    <a:pt x="324" y="684"/>
                    <a:pt x="328" y="680"/>
                  </a:cubicBezTo>
                  <a:cubicBezTo>
                    <a:pt x="334" y="674"/>
                    <a:pt x="330" y="667"/>
                    <a:pt x="340" y="671"/>
                  </a:cubicBezTo>
                  <a:cubicBezTo>
                    <a:pt x="333" y="646"/>
                    <a:pt x="379" y="652"/>
                    <a:pt x="375" y="630"/>
                  </a:cubicBezTo>
                  <a:cubicBezTo>
                    <a:pt x="383" y="633"/>
                    <a:pt x="388" y="643"/>
                    <a:pt x="396" y="646"/>
                  </a:cubicBezTo>
                  <a:cubicBezTo>
                    <a:pt x="395" y="649"/>
                    <a:pt x="394" y="653"/>
                    <a:pt x="392" y="656"/>
                  </a:cubicBezTo>
                  <a:cubicBezTo>
                    <a:pt x="400" y="650"/>
                    <a:pt x="409" y="644"/>
                    <a:pt x="418" y="643"/>
                  </a:cubicBezTo>
                  <a:cubicBezTo>
                    <a:pt x="403" y="645"/>
                    <a:pt x="412" y="632"/>
                    <a:pt x="419" y="632"/>
                  </a:cubicBezTo>
                  <a:cubicBezTo>
                    <a:pt x="414" y="629"/>
                    <a:pt x="409" y="628"/>
                    <a:pt x="404" y="628"/>
                  </a:cubicBezTo>
                  <a:cubicBezTo>
                    <a:pt x="404" y="614"/>
                    <a:pt x="420" y="613"/>
                    <a:pt x="428" y="611"/>
                  </a:cubicBezTo>
                  <a:cubicBezTo>
                    <a:pt x="424" y="610"/>
                    <a:pt x="420" y="610"/>
                    <a:pt x="416" y="609"/>
                  </a:cubicBezTo>
                  <a:cubicBezTo>
                    <a:pt x="430" y="596"/>
                    <a:pt x="450" y="593"/>
                    <a:pt x="466" y="601"/>
                  </a:cubicBezTo>
                  <a:cubicBezTo>
                    <a:pt x="439" y="584"/>
                    <a:pt x="420" y="616"/>
                    <a:pt x="394" y="615"/>
                  </a:cubicBezTo>
                  <a:cubicBezTo>
                    <a:pt x="404" y="612"/>
                    <a:pt x="404" y="609"/>
                    <a:pt x="393" y="608"/>
                  </a:cubicBezTo>
                  <a:cubicBezTo>
                    <a:pt x="401" y="603"/>
                    <a:pt x="410" y="606"/>
                    <a:pt x="417" y="601"/>
                  </a:cubicBezTo>
                  <a:cubicBezTo>
                    <a:pt x="411" y="603"/>
                    <a:pt x="405" y="604"/>
                    <a:pt x="399" y="601"/>
                  </a:cubicBezTo>
                  <a:cubicBezTo>
                    <a:pt x="404" y="599"/>
                    <a:pt x="409" y="598"/>
                    <a:pt x="415" y="599"/>
                  </a:cubicBezTo>
                  <a:cubicBezTo>
                    <a:pt x="391" y="593"/>
                    <a:pt x="442" y="590"/>
                    <a:pt x="415" y="592"/>
                  </a:cubicBezTo>
                  <a:cubicBezTo>
                    <a:pt x="422" y="591"/>
                    <a:pt x="429" y="589"/>
                    <a:pt x="436" y="585"/>
                  </a:cubicBezTo>
                  <a:cubicBezTo>
                    <a:pt x="417" y="585"/>
                    <a:pt x="436" y="574"/>
                    <a:pt x="443" y="583"/>
                  </a:cubicBezTo>
                  <a:cubicBezTo>
                    <a:pt x="444" y="571"/>
                    <a:pt x="455" y="570"/>
                    <a:pt x="457" y="582"/>
                  </a:cubicBezTo>
                  <a:cubicBezTo>
                    <a:pt x="451" y="585"/>
                    <a:pt x="444" y="586"/>
                    <a:pt x="438" y="584"/>
                  </a:cubicBezTo>
                  <a:cubicBezTo>
                    <a:pt x="456" y="594"/>
                    <a:pt x="479" y="578"/>
                    <a:pt x="492" y="564"/>
                  </a:cubicBezTo>
                  <a:cubicBezTo>
                    <a:pt x="486" y="567"/>
                    <a:pt x="481" y="571"/>
                    <a:pt x="476" y="575"/>
                  </a:cubicBezTo>
                  <a:cubicBezTo>
                    <a:pt x="470" y="577"/>
                    <a:pt x="449" y="577"/>
                    <a:pt x="468" y="574"/>
                  </a:cubicBezTo>
                  <a:cubicBezTo>
                    <a:pt x="458" y="573"/>
                    <a:pt x="459" y="567"/>
                    <a:pt x="464" y="561"/>
                  </a:cubicBezTo>
                  <a:cubicBezTo>
                    <a:pt x="458" y="559"/>
                    <a:pt x="452" y="563"/>
                    <a:pt x="449" y="569"/>
                  </a:cubicBezTo>
                  <a:cubicBezTo>
                    <a:pt x="443" y="560"/>
                    <a:pt x="450" y="540"/>
                    <a:pt x="460" y="541"/>
                  </a:cubicBezTo>
                  <a:cubicBezTo>
                    <a:pt x="462" y="543"/>
                    <a:pt x="464" y="545"/>
                    <a:pt x="465" y="548"/>
                  </a:cubicBezTo>
                  <a:cubicBezTo>
                    <a:pt x="471" y="555"/>
                    <a:pt x="479" y="549"/>
                    <a:pt x="484" y="547"/>
                  </a:cubicBezTo>
                  <a:cubicBezTo>
                    <a:pt x="482" y="548"/>
                    <a:pt x="464" y="539"/>
                    <a:pt x="464" y="538"/>
                  </a:cubicBezTo>
                  <a:cubicBezTo>
                    <a:pt x="454" y="519"/>
                    <a:pt x="474" y="525"/>
                    <a:pt x="481" y="530"/>
                  </a:cubicBezTo>
                  <a:cubicBezTo>
                    <a:pt x="462" y="520"/>
                    <a:pt x="486" y="484"/>
                    <a:pt x="508" y="511"/>
                  </a:cubicBezTo>
                  <a:cubicBezTo>
                    <a:pt x="506" y="496"/>
                    <a:pt x="487" y="490"/>
                    <a:pt x="477" y="491"/>
                  </a:cubicBezTo>
                  <a:cubicBezTo>
                    <a:pt x="487" y="490"/>
                    <a:pt x="506" y="478"/>
                    <a:pt x="516" y="473"/>
                  </a:cubicBezTo>
                  <a:cubicBezTo>
                    <a:pt x="525" y="469"/>
                    <a:pt x="522" y="476"/>
                    <a:pt x="528" y="480"/>
                  </a:cubicBezTo>
                  <a:cubicBezTo>
                    <a:pt x="532" y="483"/>
                    <a:pt x="539" y="479"/>
                    <a:pt x="543" y="480"/>
                  </a:cubicBezTo>
                  <a:cubicBezTo>
                    <a:pt x="530" y="476"/>
                    <a:pt x="558" y="470"/>
                    <a:pt x="564" y="462"/>
                  </a:cubicBezTo>
                  <a:cubicBezTo>
                    <a:pt x="543" y="469"/>
                    <a:pt x="521" y="471"/>
                    <a:pt x="500" y="477"/>
                  </a:cubicBezTo>
                  <a:cubicBezTo>
                    <a:pt x="505" y="467"/>
                    <a:pt x="515" y="466"/>
                    <a:pt x="523" y="465"/>
                  </a:cubicBezTo>
                  <a:cubicBezTo>
                    <a:pt x="515" y="463"/>
                    <a:pt x="507" y="466"/>
                    <a:pt x="499" y="463"/>
                  </a:cubicBezTo>
                  <a:cubicBezTo>
                    <a:pt x="506" y="457"/>
                    <a:pt x="504" y="450"/>
                    <a:pt x="497" y="446"/>
                  </a:cubicBezTo>
                  <a:cubicBezTo>
                    <a:pt x="505" y="439"/>
                    <a:pt x="508" y="450"/>
                    <a:pt x="515" y="450"/>
                  </a:cubicBezTo>
                  <a:cubicBezTo>
                    <a:pt x="518" y="450"/>
                    <a:pt x="538" y="438"/>
                    <a:pt x="539" y="437"/>
                  </a:cubicBezTo>
                  <a:cubicBezTo>
                    <a:pt x="527" y="432"/>
                    <a:pt x="515" y="450"/>
                    <a:pt x="506" y="432"/>
                  </a:cubicBezTo>
                  <a:cubicBezTo>
                    <a:pt x="512" y="430"/>
                    <a:pt x="517" y="430"/>
                    <a:pt x="523" y="431"/>
                  </a:cubicBezTo>
                  <a:cubicBezTo>
                    <a:pt x="519" y="429"/>
                    <a:pt x="515" y="428"/>
                    <a:pt x="511" y="426"/>
                  </a:cubicBezTo>
                  <a:cubicBezTo>
                    <a:pt x="521" y="423"/>
                    <a:pt x="532" y="430"/>
                    <a:pt x="542" y="426"/>
                  </a:cubicBezTo>
                  <a:cubicBezTo>
                    <a:pt x="539" y="426"/>
                    <a:pt x="516" y="424"/>
                    <a:pt x="535" y="422"/>
                  </a:cubicBezTo>
                  <a:cubicBezTo>
                    <a:pt x="514" y="419"/>
                    <a:pt x="548" y="418"/>
                    <a:pt x="551" y="418"/>
                  </a:cubicBezTo>
                  <a:cubicBezTo>
                    <a:pt x="542" y="416"/>
                    <a:pt x="535" y="410"/>
                    <a:pt x="527" y="407"/>
                  </a:cubicBezTo>
                  <a:cubicBezTo>
                    <a:pt x="535" y="402"/>
                    <a:pt x="546" y="397"/>
                    <a:pt x="556" y="399"/>
                  </a:cubicBezTo>
                  <a:cubicBezTo>
                    <a:pt x="568" y="402"/>
                    <a:pt x="576" y="388"/>
                    <a:pt x="588" y="396"/>
                  </a:cubicBezTo>
                  <a:cubicBezTo>
                    <a:pt x="583" y="392"/>
                    <a:pt x="578" y="390"/>
                    <a:pt x="572" y="390"/>
                  </a:cubicBezTo>
                  <a:cubicBezTo>
                    <a:pt x="575" y="378"/>
                    <a:pt x="609" y="371"/>
                    <a:pt x="609" y="380"/>
                  </a:cubicBezTo>
                  <a:cubicBezTo>
                    <a:pt x="618" y="373"/>
                    <a:pt x="632" y="378"/>
                    <a:pt x="639" y="386"/>
                  </a:cubicBezTo>
                  <a:cubicBezTo>
                    <a:pt x="639" y="376"/>
                    <a:pt x="641" y="374"/>
                    <a:pt x="649" y="378"/>
                  </a:cubicBezTo>
                  <a:cubicBezTo>
                    <a:pt x="639" y="375"/>
                    <a:pt x="629" y="370"/>
                    <a:pt x="618" y="370"/>
                  </a:cubicBezTo>
                  <a:cubicBezTo>
                    <a:pt x="603" y="369"/>
                    <a:pt x="592" y="377"/>
                    <a:pt x="577" y="369"/>
                  </a:cubicBezTo>
                  <a:cubicBezTo>
                    <a:pt x="583" y="367"/>
                    <a:pt x="587" y="359"/>
                    <a:pt x="593" y="357"/>
                  </a:cubicBezTo>
                  <a:cubicBezTo>
                    <a:pt x="600" y="355"/>
                    <a:pt x="603" y="366"/>
                    <a:pt x="609" y="355"/>
                  </a:cubicBezTo>
                  <a:cubicBezTo>
                    <a:pt x="603" y="356"/>
                    <a:pt x="598" y="355"/>
                    <a:pt x="593" y="353"/>
                  </a:cubicBezTo>
                  <a:cubicBezTo>
                    <a:pt x="600" y="348"/>
                    <a:pt x="609" y="341"/>
                    <a:pt x="618" y="347"/>
                  </a:cubicBezTo>
                  <a:lnTo>
                    <a:pt x="609" y="353"/>
                  </a:lnTo>
                  <a:cubicBezTo>
                    <a:pt x="616" y="350"/>
                    <a:pt x="625" y="349"/>
                    <a:pt x="633" y="352"/>
                  </a:cubicBezTo>
                  <a:cubicBezTo>
                    <a:pt x="639" y="354"/>
                    <a:pt x="645" y="366"/>
                    <a:pt x="653" y="362"/>
                  </a:cubicBezTo>
                  <a:cubicBezTo>
                    <a:pt x="636" y="361"/>
                    <a:pt x="655" y="344"/>
                    <a:pt x="663" y="344"/>
                  </a:cubicBezTo>
                  <a:cubicBezTo>
                    <a:pt x="649" y="343"/>
                    <a:pt x="637" y="351"/>
                    <a:pt x="624" y="345"/>
                  </a:cubicBezTo>
                  <a:cubicBezTo>
                    <a:pt x="649" y="339"/>
                    <a:pt x="612" y="345"/>
                    <a:pt x="626" y="332"/>
                  </a:cubicBezTo>
                  <a:cubicBezTo>
                    <a:pt x="631" y="328"/>
                    <a:pt x="639" y="333"/>
                    <a:pt x="644" y="332"/>
                  </a:cubicBezTo>
                  <a:cubicBezTo>
                    <a:pt x="625" y="329"/>
                    <a:pt x="652" y="329"/>
                    <a:pt x="660" y="334"/>
                  </a:cubicBezTo>
                  <a:cubicBezTo>
                    <a:pt x="640" y="310"/>
                    <a:pt x="622" y="336"/>
                    <a:pt x="600" y="337"/>
                  </a:cubicBezTo>
                  <a:cubicBezTo>
                    <a:pt x="604" y="330"/>
                    <a:pt x="610" y="326"/>
                    <a:pt x="616" y="326"/>
                  </a:cubicBezTo>
                  <a:cubicBezTo>
                    <a:pt x="610" y="325"/>
                    <a:pt x="605" y="323"/>
                    <a:pt x="600" y="319"/>
                  </a:cubicBezTo>
                  <a:cubicBezTo>
                    <a:pt x="605" y="318"/>
                    <a:pt x="610" y="317"/>
                    <a:pt x="615" y="318"/>
                  </a:cubicBezTo>
                  <a:cubicBezTo>
                    <a:pt x="590" y="317"/>
                    <a:pt x="635" y="311"/>
                    <a:pt x="640" y="310"/>
                  </a:cubicBezTo>
                  <a:cubicBezTo>
                    <a:pt x="647" y="309"/>
                    <a:pt x="663" y="315"/>
                    <a:pt x="666" y="303"/>
                  </a:cubicBezTo>
                  <a:cubicBezTo>
                    <a:pt x="653" y="295"/>
                    <a:pt x="640" y="302"/>
                    <a:pt x="627" y="300"/>
                  </a:cubicBezTo>
                  <a:cubicBezTo>
                    <a:pt x="631" y="289"/>
                    <a:pt x="641" y="292"/>
                    <a:pt x="649" y="287"/>
                  </a:cubicBezTo>
                  <a:cubicBezTo>
                    <a:pt x="636" y="308"/>
                    <a:pt x="663" y="277"/>
                    <a:pt x="671" y="284"/>
                  </a:cubicBezTo>
                  <a:cubicBezTo>
                    <a:pt x="681" y="292"/>
                    <a:pt x="673" y="317"/>
                    <a:pt x="691" y="316"/>
                  </a:cubicBezTo>
                  <a:cubicBezTo>
                    <a:pt x="685" y="314"/>
                    <a:pt x="680" y="309"/>
                    <a:pt x="679" y="301"/>
                  </a:cubicBezTo>
                  <a:cubicBezTo>
                    <a:pt x="683" y="305"/>
                    <a:pt x="708" y="317"/>
                    <a:pt x="686" y="301"/>
                  </a:cubicBezTo>
                  <a:cubicBezTo>
                    <a:pt x="695" y="307"/>
                    <a:pt x="697" y="305"/>
                    <a:pt x="692" y="295"/>
                  </a:cubicBezTo>
                  <a:cubicBezTo>
                    <a:pt x="698" y="297"/>
                    <a:pt x="703" y="297"/>
                    <a:pt x="709" y="296"/>
                  </a:cubicBezTo>
                  <a:cubicBezTo>
                    <a:pt x="700" y="295"/>
                    <a:pt x="692" y="293"/>
                    <a:pt x="683" y="290"/>
                  </a:cubicBezTo>
                  <a:cubicBezTo>
                    <a:pt x="687" y="288"/>
                    <a:pt x="691" y="286"/>
                    <a:pt x="695" y="285"/>
                  </a:cubicBezTo>
                  <a:cubicBezTo>
                    <a:pt x="690" y="283"/>
                    <a:pt x="684" y="282"/>
                    <a:pt x="678" y="282"/>
                  </a:cubicBezTo>
                  <a:cubicBezTo>
                    <a:pt x="689" y="281"/>
                    <a:pt x="689" y="278"/>
                    <a:pt x="678" y="273"/>
                  </a:cubicBezTo>
                  <a:cubicBezTo>
                    <a:pt x="690" y="277"/>
                    <a:pt x="700" y="286"/>
                    <a:pt x="712" y="288"/>
                  </a:cubicBezTo>
                  <a:cubicBezTo>
                    <a:pt x="702" y="285"/>
                    <a:pt x="692" y="276"/>
                    <a:pt x="684" y="268"/>
                  </a:cubicBezTo>
                  <a:cubicBezTo>
                    <a:pt x="696" y="267"/>
                    <a:pt x="708" y="263"/>
                    <a:pt x="720" y="269"/>
                  </a:cubicBezTo>
                  <a:cubicBezTo>
                    <a:pt x="726" y="269"/>
                    <a:pt x="731" y="270"/>
                    <a:pt x="736" y="270"/>
                  </a:cubicBezTo>
                  <a:cubicBezTo>
                    <a:pt x="741" y="272"/>
                    <a:pt x="740" y="278"/>
                    <a:pt x="747" y="278"/>
                  </a:cubicBezTo>
                  <a:cubicBezTo>
                    <a:pt x="743" y="278"/>
                    <a:pt x="741" y="276"/>
                    <a:pt x="740" y="272"/>
                  </a:cubicBezTo>
                  <a:cubicBezTo>
                    <a:pt x="742" y="265"/>
                    <a:pt x="754" y="268"/>
                    <a:pt x="757" y="270"/>
                  </a:cubicBezTo>
                  <a:cubicBezTo>
                    <a:pt x="737" y="264"/>
                    <a:pt x="769" y="264"/>
                    <a:pt x="773" y="265"/>
                  </a:cubicBezTo>
                  <a:cubicBezTo>
                    <a:pt x="757" y="259"/>
                    <a:pt x="747" y="259"/>
                    <a:pt x="730" y="262"/>
                  </a:cubicBezTo>
                  <a:cubicBezTo>
                    <a:pt x="720" y="263"/>
                    <a:pt x="702" y="265"/>
                    <a:pt x="693" y="257"/>
                  </a:cubicBezTo>
                  <a:cubicBezTo>
                    <a:pt x="704" y="254"/>
                    <a:pt x="700" y="241"/>
                    <a:pt x="714" y="238"/>
                  </a:cubicBezTo>
                  <a:cubicBezTo>
                    <a:pt x="728" y="235"/>
                    <a:pt x="743" y="237"/>
                    <a:pt x="757" y="239"/>
                  </a:cubicBezTo>
                  <a:cubicBezTo>
                    <a:pt x="751" y="236"/>
                    <a:pt x="746" y="234"/>
                    <a:pt x="740" y="231"/>
                  </a:cubicBezTo>
                  <a:cubicBezTo>
                    <a:pt x="748" y="225"/>
                    <a:pt x="756" y="229"/>
                    <a:pt x="764" y="231"/>
                  </a:cubicBezTo>
                  <a:cubicBezTo>
                    <a:pt x="750" y="229"/>
                    <a:pt x="756" y="224"/>
                    <a:pt x="763" y="220"/>
                  </a:cubicBezTo>
                  <a:cubicBezTo>
                    <a:pt x="742" y="223"/>
                    <a:pt x="765" y="193"/>
                    <a:pt x="783" y="197"/>
                  </a:cubicBezTo>
                  <a:cubicBezTo>
                    <a:pt x="763" y="179"/>
                    <a:pt x="809" y="148"/>
                    <a:pt x="805" y="190"/>
                  </a:cubicBezTo>
                  <a:cubicBezTo>
                    <a:pt x="807" y="173"/>
                    <a:pt x="823" y="176"/>
                    <a:pt x="834" y="182"/>
                  </a:cubicBezTo>
                  <a:cubicBezTo>
                    <a:pt x="823" y="176"/>
                    <a:pt x="810" y="176"/>
                    <a:pt x="804" y="162"/>
                  </a:cubicBezTo>
                  <a:cubicBezTo>
                    <a:pt x="813" y="159"/>
                    <a:pt x="821" y="163"/>
                    <a:pt x="829" y="168"/>
                  </a:cubicBezTo>
                  <a:cubicBezTo>
                    <a:pt x="839" y="175"/>
                    <a:pt x="859" y="174"/>
                    <a:pt x="853" y="188"/>
                  </a:cubicBezTo>
                  <a:cubicBezTo>
                    <a:pt x="858" y="187"/>
                    <a:pt x="863" y="174"/>
                    <a:pt x="855" y="174"/>
                  </a:cubicBezTo>
                  <a:cubicBezTo>
                    <a:pt x="846" y="174"/>
                    <a:pt x="837" y="176"/>
                    <a:pt x="832" y="165"/>
                  </a:cubicBezTo>
                  <a:cubicBezTo>
                    <a:pt x="837" y="159"/>
                    <a:pt x="842" y="157"/>
                    <a:pt x="848" y="160"/>
                  </a:cubicBezTo>
                  <a:cubicBezTo>
                    <a:pt x="843" y="157"/>
                    <a:pt x="837" y="157"/>
                    <a:pt x="832" y="159"/>
                  </a:cubicBezTo>
                  <a:cubicBezTo>
                    <a:pt x="830" y="134"/>
                    <a:pt x="859" y="137"/>
                    <a:pt x="872" y="133"/>
                  </a:cubicBezTo>
                  <a:cubicBezTo>
                    <a:pt x="871" y="147"/>
                    <a:pt x="873" y="158"/>
                    <a:pt x="867" y="171"/>
                  </a:cubicBezTo>
                  <a:cubicBezTo>
                    <a:pt x="875" y="165"/>
                    <a:pt x="878" y="148"/>
                    <a:pt x="889" y="155"/>
                  </a:cubicBezTo>
                  <a:cubicBezTo>
                    <a:pt x="873" y="153"/>
                    <a:pt x="885" y="124"/>
                    <a:pt x="888" y="138"/>
                  </a:cubicBezTo>
                  <a:cubicBezTo>
                    <a:pt x="892" y="127"/>
                    <a:pt x="903" y="131"/>
                    <a:pt x="904" y="119"/>
                  </a:cubicBezTo>
                  <a:cubicBezTo>
                    <a:pt x="924" y="129"/>
                    <a:pt x="897" y="173"/>
                    <a:pt x="889" y="183"/>
                  </a:cubicBezTo>
                  <a:cubicBezTo>
                    <a:pt x="898" y="176"/>
                    <a:pt x="908" y="174"/>
                    <a:pt x="912" y="161"/>
                  </a:cubicBezTo>
                  <a:cubicBezTo>
                    <a:pt x="917" y="148"/>
                    <a:pt x="932" y="163"/>
                    <a:pt x="939" y="164"/>
                  </a:cubicBezTo>
                  <a:cubicBezTo>
                    <a:pt x="914" y="153"/>
                    <a:pt x="925" y="127"/>
                    <a:pt x="946" y="121"/>
                  </a:cubicBezTo>
                  <a:cubicBezTo>
                    <a:pt x="943" y="124"/>
                    <a:pt x="941" y="127"/>
                    <a:pt x="939" y="130"/>
                  </a:cubicBezTo>
                  <a:cubicBezTo>
                    <a:pt x="948" y="145"/>
                    <a:pt x="949" y="122"/>
                    <a:pt x="960" y="132"/>
                  </a:cubicBezTo>
                  <a:cubicBezTo>
                    <a:pt x="942" y="100"/>
                    <a:pt x="1007" y="140"/>
                    <a:pt x="1011" y="141"/>
                  </a:cubicBezTo>
                  <a:cubicBezTo>
                    <a:pt x="1007" y="136"/>
                    <a:pt x="1003" y="132"/>
                    <a:pt x="997" y="132"/>
                  </a:cubicBezTo>
                  <a:cubicBezTo>
                    <a:pt x="1006" y="132"/>
                    <a:pt x="1007" y="131"/>
                    <a:pt x="999" y="129"/>
                  </a:cubicBezTo>
                  <a:cubicBezTo>
                    <a:pt x="995" y="125"/>
                    <a:pt x="994" y="111"/>
                    <a:pt x="1006" y="122"/>
                  </a:cubicBezTo>
                  <a:cubicBezTo>
                    <a:pt x="1003" y="112"/>
                    <a:pt x="983" y="112"/>
                    <a:pt x="1001" y="107"/>
                  </a:cubicBezTo>
                  <a:cubicBezTo>
                    <a:pt x="988" y="111"/>
                    <a:pt x="963" y="108"/>
                    <a:pt x="953" y="96"/>
                  </a:cubicBezTo>
                  <a:cubicBezTo>
                    <a:pt x="959" y="93"/>
                    <a:pt x="964" y="94"/>
                    <a:pt x="969" y="98"/>
                  </a:cubicBezTo>
                  <a:cubicBezTo>
                    <a:pt x="970" y="94"/>
                    <a:pt x="971" y="91"/>
                    <a:pt x="971" y="87"/>
                  </a:cubicBezTo>
                  <a:cubicBezTo>
                    <a:pt x="977" y="91"/>
                    <a:pt x="983" y="95"/>
                    <a:pt x="988" y="99"/>
                  </a:cubicBezTo>
                  <a:cubicBezTo>
                    <a:pt x="990" y="77"/>
                    <a:pt x="1005" y="100"/>
                    <a:pt x="1014" y="90"/>
                  </a:cubicBezTo>
                  <a:cubicBezTo>
                    <a:pt x="1012" y="102"/>
                    <a:pt x="1022" y="104"/>
                    <a:pt x="1029" y="105"/>
                  </a:cubicBezTo>
                  <a:cubicBezTo>
                    <a:pt x="1023" y="104"/>
                    <a:pt x="1020" y="100"/>
                    <a:pt x="1019" y="93"/>
                  </a:cubicBezTo>
                  <a:cubicBezTo>
                    <a:pt x="1029" y="91"/>
                    <a:pt x="1040" y="96"/>
                    <a:pt x="1050" y="98"/>
                  </a:cubicBezTo>
                  <a:cubicBezTo>
                    <a:pt x="1048" y="112"/>
                    <a:pt x="1031" y="110"/>
                    <a:pt x="1022" y="110"/>
                  </a:cubicBezTo>
                  <a:cubicBezTo>
                    <a:pt x="1033" y="111"/>
                    <a:pt x="1046" y="111"/>
                    <a:pt x="1055" y="103"/>
                  </a:cubicBezTo>
                  <a:cubicBezTo>
                    <a:pt x="1057" y="127"/>
                    <a:pt x="1076" y="117"/>
                    <a:pt x="1087" y="117"/>
                  </a:cubicBezTo>
                  <a:cubicBezTo>
                    <a:pt x="1086" y="112"/>
                    <a:pt x="1075" y="113"/>
                    <a:pt x="1070" y="108"/>
                  </a:cubicBezTo>
                  <a:cubicBezTo>
                    <a:pt x="1077" y="103"/>
                    <a:pt x="1084" y="98"/>
                    <a:pt x="1069" y="96"/>
                  </a:cubicBezTo>
                  <a:cubicBezTo>
                    <a:pt x="1073" y="96"/>
                    <a:pt x="1098" y="93"/>
                    <a:pt x="1077" y="91"/>
                  </a:cubicBezTo>
                  <a:cubicBezTo>
                    <a:pt x="1086" y="93"/>
                    <a:pt x="1091" y="79"/>
                    <a:pt x="1097" y="75"/>
                  </a:cubicBezTo>
                  <a:cubicBezTo>
                    <a:pt x="1106" y="68"/>
                    <a:pt x="1117" y="71"/>
                    <a:pt x="1127" y="71"/>
                  </a:cubicBezTo>
                  <a:cubicBezTo>
                    <a:pt x="1112" y="55"/>
                    <a:pt x="1140" y="57"/>
                    <a:pt x="1146" y="52"/>
                  </a:cubicBezTo>
                  <a:cubicBezTo>
                    <a:pt x="1138" y="48"/>
                    <a:pt x="1130" y="49"/>
                    <a:pt x="1123" y="42"/>
                  </a:cubicBezTo>
                  <a:cubicBezTo>
                    <a:pt x="1131" y="34"/>
                    <a:pt x="1140" y="47"/>
                    <a:pt x="1147" y="37"/>
                  </a:cubicBezTo>
                  <a:cubicBezTo>
                    <a:pt x="1126" y="31"/>
                    <a:pt x="1159" y="27"/>
                    <a:pt x="1167" y="29"/>
                  </a:cubicBezTo>
                  <a:cubicBezTo>
                    <a:pt x="1167" y="29"/>
                    <a:pt x="1197" y="54"/>
                    <a:pt x="1183" y="30"/>
                  </a:cubicBezTo>
                  <a:cubicBezTo>
                    <a:pt x="1193" y="29"/>
                    <a:pt x="1203" y="42"/>
                    <a:pt x="1214" y="35"/>
                  </a:cubicBezTo>
                  <a:cubicBezTo>
                    <a:pt x="1207" y="55"/>
                    <a:pt x="1183" y="56"/>
                    <a:pt x="1173" y="72"/>
                  </a:cubicBezTo>
                  <a:cubicBezTo>
                    <a:pt x="1179" y="70"/>
                    <a:pt x="1182" y="73"/>
                    <a:pt x="1183" y="81"/>
                  </a:cubicBezTo>
                  <a:cubicBezTo>
                    <a:pt x="1179" y="81"/>
                    <a:pt x="1167" y="95"/>
                    <a:pt x="1168" y="105"/>
                  </a:cubicBezTo>
                  <a:cubicBezTo>
                    <a:pt x="1173" y="101"/>
                    <a:pt x="1183" y="108"/>
                    <a:pt x="1185" y="104"/>
                  </a:cubicBezTo>
                  <a:cubicBezTo>
                    <a:pt x="1187" y="100"/>
                    <a:pt x="1190" y="96"/>
                    <a:pt x="1194" y="94"/>
                  </a:cubicBezTo>
                  <a:cubicBezTo>
                    <a:pt x="1199" y="90"/>
                    <a:pt x="1192" y="87"/>
                    <a:pt x="1194" y="83"/>
                  </a:cubicBezTo>
                  <a:cubicBezTo>
                    <a:pt x="1207" y="64"/>
                    <a:pt x="1237" y="35"/>
                    <a:pt x="1257" y="28"/>
                  </a:cubicBezTo>
                  <a:cubicBezTo>
                    <a:pt x="1260" y="44"/>
                    <a:pt x="1261" y="53"/>
                    <a:pt x="1245" y="54"/>
                  </a:cubicBezTo>
                  <a:cubicBezTo>
                    <a:pt x="1260" y="51"/>
                    <a:pt x="1259" y="72"/>
                    <a:pt x="1254" y="83"/>
                  </a:cubicBezTo>
                  <a:cubicBezTo>
                    <a:pt x="1261" y="84"/>
                    <a:pt x="1261" y="80"/>
                    <a:pt x="1265" y="75"/>
                  </a:cubicBezTo>
                  <a:cubicBezTo>
                    <a:pt x="1270" y="68"/>
                    <a:pt x="1279" y="73"/>
                    <a:pt x="1285" y="73"/>
                  </a:cubicBezTo>
                  <a:cubicBezTo>
                    <a:pt x="1283" y="69"/>
                    <a:pt x="1281" y="66"/>
                    <a:pt x="1279" y="63"/>
                  </a:cubicBezTo>
                  <a:cubicBezTo>
                    <a:pt x="1284" y="61"/>
                    <a:pt x="1290" y="62"/>
                    <a:pt x="1295" y="63"/>
                  </a:cubicBezTo>
                  <a:cubicBezTo>
                    <a:pt x="1289" y="62"/>
                    <a:pt x="1285" y="56"/>
                    <a:pt x="1285" y="49"/>
                  </a:cubicBezTo>
                  <a:cubicBezTo>
                    <a:pt x="1294" y="49"/>
                    <a:pt x="1301" y="38"/>
                    <a:pt x="1310" y="43"/>
                  </a:cubicBezTo>
                  <a:cubicBezTo>
                    <a:pt x="1304" y="34"/>
                    <a:pt x="1294" y="35"/>
                    <a:pt x="1286" y="33"/>
                  </a:cubicBezTo>
                  <a:cubicBezTo>
                    <a:pt x="1291" y="32"/>
                    <a:pt x="1338" y="0"/>
                    <a:pt x="1342" y="22"/>
                  </a:cubicBezTo>
                  <a:cubicBezTo>
                    <a:pt x="1343" y="26"/>
                    <a:pt x="1357" y="26"/>
                    <a:pt x="1360" y="30"/>
                  </a:cubicBezTo>
                  <a:cubicBezTo>
                    <a:pt x="1367" y="39"/>
                    <a:pt x="1329" y="44"/>
                    <a:pt x="1327" y="46"/>
                  </a:cubicBezTo>
                  <a:cubicBezTo>
                    <a:pt x="1333" y="45"/>
                    <a:pt x="1338" y="47"/>
                    <a:pt x="1343" y="51"/>
                  </a:cubicBezTo>
                  <a:cubicBezTo>
                    <a:pt x="1335" y="53"/>
                    <a:pt x="1327" y="58"/>
                    <a:pt x="1319" y="60"/>
                  </a:cubicBezTo>
                  <a:cubicBezTo>
                    <a:pt x="1329" y="59"/>
                    <a:pt x="1344" y="49"/>
                    <a:pt x="1353" y="58"/>
                  </a:cubicBezTo>
                  <a:cubicBezTo>
                    <a:pt x="1345" y="64"/>
                    <a:pt x="1337" y="68"/>
                    <a:pt x="1328" y="73"/>
                  </a:cubicBezTo>
                  <a:cubicBezTo>
                    <a:pt x="1338" y="73"/>
                    <a:pt x="1349" y="69"/>
                    <a:pt x="1358" y="72"/>
                  </a:cubicBezTo>
                  <a:cubicBezTo>
                    <a:pt x="1353" y="76"/>
                    <a:pt x="1350" y="82"/>
                    <a:pt x="1352" y="90"/>
                  </a:cubicBezTo>
                  <a:cubicBezTo>
                    <a:pt x="1351" y="77"/>
                    <a:pt x="1361" y="70"/>
                    <a:pt x="1370" y="71"/>
                  </a:cubicBezTo>
                  <a:cubicBezTo>
                    <a:pt x="1351" y="71"/>
                    <a:pt x="1373" y="43"/>
                    <a:pt x="1380" y="38"/>
                  </a:cubicBezTo>
                  <a:cubicBezTo>
                    <a:pt x="1388" y="32"/>
                    <a:pt x="1420" y="38"/>
                    <a:pt x="1411" y="56"/>
                  </a:cubicBezTo>
                  <a:cubicBezTo>
                    <a:pt x="1418" y="53"/>
                    <a:pt x="1435" y="43"/>
                    <a:pt x="1438" y="59"/>
                  </a:cubicBezTo>
                  <a:cubicBezTo>
                    <a:pt x="1448" y="46"/>
                    <a:pt x="1475" y="64"/>
                    <a:pt x="1457" y="69"/>
                  </a:cubicBezTo>
                  <a:cubicBezTo>
                    <a:pt x="1473" y="67"/>
                    <a:pt x="1497" y="65"/>
                    <a:pt x="1511" y="81"/>
                  </a:cubicBezTo>
                  <a:cubicBezTo>
                    <a:pt x="1519" y="92"/>
                    <a:pt x="1491" y="95"/>
                    <a:pt x="1488" y="96"/>
                  </a:cubicBezTo>
                  <a:cubicBezTo>
                    <a:pt x="1470" y="100"/>
                    <a:pt x="1460" y="113"/>
                    <a:pt x="1441" y="110"/>
                  </a:cubicBezTo>
                  <a:cubicBezTo>
                    <a:pt x="1425" y="107"/>
                    <a:pt x="1395" y="93"/>
                    <a:pt x="1382" y="108"/>
                  </a:cubicBezTo>
                  <a:cubicBezTo>
                    <a:pt x="1391" y="108"/>
                    <a:pt x="1401" y="110"/>
                    <a:pt x="1410" y="112"/>
                  </a:cubicBezTo>
                  <a:cubicBezTo>
                    <a:pt x="1417" y="114"/>
                    <a:pt x="1451" y="115"/>
                    <a:pt x="1430" y="124"/>
                  </a:cubicBezTo>
                  <a:cubicBezTo>
                    <a:pt x="1439" y="126"/>
                    <a:pt x="1459" y="132"/>
                    <a:pt x="1438" y="143"/>
                  </a:cubicBezTo>
                  <a:cubicBezTo>
                    <a:pt x="1445" y="142"/>
                    <a:pt x="1452" y="140"/>
                    <a:pt x="1459" y="139"/>
                  </a:cubicBezTo>
                  <a:cubicBezTo>
                    <a:pt x="1460" y="146"/>
                    <a:pt x="1464" y="147"/>
                    <a:pt x="1470" y="146"/>
                  </a:cubicBezTo>
                  <a:cubicBezTo>
                    <a:pt x="1469" y="141"/>
                    <a:pt x="1468" y="136"/>
                    <a:pt x="1468" y="131"/>
                  </a:cubicBezTo>
                  <a:cubicBezTo>
                    <a:pt x="1476" y="131"/>
                    <a:pt x="1486" y="132"/>
                    <a:pt x="1489" y="144"/>
                  </a:cubicBezTo>
                  <a:cubicBezTo>
                    <a:pt x="1493" y="127"/>
                    <a:pt x="1511" y="134"/>
                    <a:pt x="1515" y="147"/>
                  </a:cubicBezTo>
                  <a:cubicBezTo>
                    <a:pt x="1523" y="173"/>
                    <a:pt x="1479" y="152"/>
                    <a:pt x="1473" y="149"/>
                  </a:cubicBezTo>
                  <a:cubicBezTo>
                    <a:pt x="1480" y="166"/>
                    <a:pt x="1463" y="172"/>
                    <a:pt x="1453" y="176"/>
                  </a:cubicBezTo>
                  <a:cubicBezTo>
                    <a:pt x="1448" y="178"/>
                    <a:pt x="1434" y="178"/>
                    <a:pt x="1430" y="185"/>
                  </a:cubicBezTo>
                  <a:cubicBezTo>
                    <a:pt x="1425" y="193"/>
                    <a:pt x="1430" y="199"/>
                    <a:pt x="1420" y="206"/>
                  </a:cubicBezTo>
                  <a:cubicBezTo>
                    <a:pt x="1415" y="210"/>
                    <a:pt x="1409" y="206"/>
                    <a:pt x="1404" y="203"/>
                  </a:cubicBezTo>
                  <a:cubicBezTo>
                    <a:pt x="1394" y="195"/>
                    <a:pt x="1407" y="187"/>
                    <a:pt x="1411" y="182"/>
                  </a:cubicBezTo>
                  <a:cubicBezTo>
                    <a:pt x="1422" y="169"/>
                    <a:pt x="1427" y="151"/>
                    <a:pt x="1407" y="145"/>
                  </a:cubicBezTo>
                  <a:cubicBezTo>
                    <a:pt x="1392" y="140"/>
                    <a:pt x="1376" y="137"/>
                    <a:pt x="1361" y="130"/>
                  </a:cubicBezTo>
                  <a:cubicBezTo>
                    <a:pt x="1344" y="122"/>
                    <a:pt x="1333" y="103"/>
                    <a:pt x="1314" y="115"/>
                  </a:cubicBezTo>
                  <a:cubicBezTo>
                    <a:pt x="1288" y="130"/>
                    <a:pt x="1240" y="113"/>
                    <a:pt x="1229" y="159"/>
                  </a:cubicBezTo>
                  <a:cubicBezTo>
                    <a:pt x="1227" y="169"/>
                    <a:pt x="1224" y="180"/>
                    <a:pt x="1223" y="191"/>
                  </a:cubicBezTo>
                  <a:cubicBezTo>
                    <a:pt x="1222" y="198"/>
                    <a:pt x="1229" y="209"/>
                    <a:pt x="1223" y="215"/>
                  </a:cubicBezTo>
                  <a:cubicBezTo>
                    <a:pt x="1217" y="221"/>
                    <a:pt x="1211" y="219"/>
                    <a:pt x="1205" y="222"/>
                  </a:cubicBezTo>
                  <a:cubicBezTo>
                    <a:pt x="1198" y="225"/>
                    <a:pt x="1194" y="234"/>
                    <a:pt x="1190" y="241"/>
                  </a:cubicBezTo>
                  <a:cubicBezTo>
                    <a:pt x="1181" y="257"/>
                    <a:pt x="1162" y="239"/>
                    <a:pt x="1150" y="235"/>
                  </a:cubicBezTo>
                  <a:cubicBezTo>
                    <a:pt x="1142" y="232"/>
                    <a:pt x="1134" y="230"/>
                    <a:pt x="1126" y="227"/>
                  </a:cubicBezTo>
                  <a:cubicBezTo>
                    <a:pt x="1116" y="224"/>
                    <a:pt x="1116" y="234"/>
                    <a:pt x="1108" y="237"/>
                  </a:cubicBezTo>
                  <a:cubicBezTo>
                    <a:pt x="1085" y="248"/>
                    <a:pt x="1061" y="243"/>
                    <a:pt x="1038" y="235"/>
                  </a:cubicBezTo>
                  <a:cubicBezTo>
                    <a:pt x="1028" y="232"/>
                    <a:pt x="1011" y="208"/>
                    <a:pt x="1002" y="199"/>
                  </a:cubicBezTo>
                  <a:cubicBezTo>
                    <a:pt x="985" y="183"/>
                    <a:pt x="971" y="178"/>
                    <a:pt x="952" y="192"/>
                  </a:cubicBezTo>
                  <a:cubicBezTo>
                    <a:pt x="955" y="195"/>
                    <a:pt x="957" y="198"/>
                    <a:pt x="960" y="201"/>
                  </a:cubicBezTo>
                  <a:cubicBezTo>
                    <a:pt x="945" y="211"/>
                    <a:pt x="920" y="201"/>
                    <a:pt x="903" y="210"/>
                  </a:cubicBezTo>
                  <a:cubicBezTo>
                    <a:pt x="926" y="221"/>
                    <a:pt x="908" y="243"/>
                    <a:pt x="895" y="252"/>
                  </a:cubicBezTo>
                  <a:cubicBezTo>
                    <a:pt x="901" y="254"/>
                    <a:pt x="906" y="256"/>
                    <a:pt x="911" y="259"/>
                  </a:cubicBezTo>
                  <a:cubicBezTo>
                    <a:pt x="886" y="283"/>
                    <a:pt x="856" y="252"/>
                    <a:pt x="829" y="257"/>
                  </a:cubicBezTo>
                  <a:cubicBezTo>
                    <a:pt x="816" y="259"/>
                    <a:pt x="806" y="246"/>
                    <a:pt x="793" y="253"/>
                  </a:cubicBezTo>
                  <a:cubicBezTo>
                    <a:pt x="784" y="259"/>
                    <a:pt x="795" y="276"/>
                    <a:pt x="794" y="285"/>
                  </a:cubicBezTo>
                  <a:cubicBezTo>
                    <a:pt x="788" y="318"/>
                    <a:pt x="755" y="292"/>
                    <a:pt x="738" y="299"/>
                  </a:cubicBezTo>
                  <a:cubicBezTo>
                    <a:pt x="711" y="310"/>
                    <a:pt x="701" y="344"/>
                    <a:pt x="676" y="358"/>
                  </a:cubicBezTo>
                  <a:cubicBezTo>
                    <a:pt x="682" y="365"/>
                    <a:pt x="698" y="376"/>
                    <a:pt x="696" y="388"/>
                  </a:cubicBezTo>
                  <a:cubicBezTo>
                    <a:pt x="695" y="399"/>
                    <a:pt x="664" y="421"/>
                    <a:pt x="656" y="430"/>
                  </a:cubicBezTo>
                  <a:cubicBezTo>
                    <a:pt x="652" y="437"/>
                    <a:pt x="648" y="440"/>
                    <a:pt x="642" y="445"/>
                  </a:cubicBezTo>
                  <a:cubicBezTo>
                    <a:pt x="634" y="450"/>
                    <a:pt x="645" y="460"/>
                    <a:pt x="641" y="467"/>
                  </a:cubicBezTo>
                  <a:cubicBezTo>
                    <a:pt x="632" y="482"/>
                    <a:pt x="600" y="482"/>
                    <a:pt x="587" y="482"/>
                  </a:cubicBezTo>
                  <a:cubicBezTo>
                    <a:pt x="589" y="492"/>
                    <a:pt x="596" y="556"/>
                    <a:pt x="586" y="563"/>
                  </a:cubicBezTo>
                  <a:cubicBezTo>
                    <a:pt x="577" y="569"/>
                    <a:pt x="574" y="586"/>
                    <a:pt x="566" y="595"/>
                  </a:cubicBezTo>
                  <a:cubicBezTo>
                    <a:pt x="556" y="606"/>
                    <a:pt x="546" y="619"/>
                    <a:pt x="537" y="632"/>
                  </a:cubicBezTo>
                  <a:cubicBezTo>
                    <a:pt x="551" y="638"/>
                    <a:pt x="578" y="649"/>
                    <a:pt x="566" y="675"/>
                  </a:cubicBezTo>
                  <a:cubicBezTo>
                    <a:pt x="558" y="693"/>
                    <a:pt x="518" y="680"/>
                    <a:pt x="503" y="683"/>
                  </a:cubicBezTo>
                  <a:cubicBezTo>
                    <a:pt x="490" y="686"/>
                    <a:pt x="451" y="712"/>
                    <a:pt x="450" y="731"/>
                  </a:cubicBezTo>
                  <a:cubicBezTo>
                    <a:pt x="450" y="742"/>
                    <a:pt x="442" y="750"/>
                    <a:pt x="443" y="759"/>
                  </a:cubicBezTo>
                  <a:cubicBezTo>
                    <a:pt x="443" y="766"/>
                    <a:pt x="456" y="786"/>
                    <a:pt x="451" y="791"/>
                  </a:cubicBezTo>
                  <a:cubicBezTo>
                    <a:pt x="441" y="799"/>
                    <a:pt x="447" y="825"/>
                    <a:pt x="452" y="838"/>
                  </a:cubicBezTo>
                  <a:cubicBezTo>
                    <a:pt x="463" y="865"/>
                    <a:pt x="451" y="882"/>
                    <a:pt x="453" y="909"/>
                  </a:cubicBezTo>
                  <a:cubicBezTo>
                    <a:pt x="454" y="926"/>
                    <a:pt x="471" y="931"/>
                    <a:pt x="481" y="936"/>
                  </a:cubicBezTo>
                  <a:cubicBezTo>
                    <a:pt x="487" y="939"/>
                    <a:pt x="495" y="942"/>
                    <a:pt x="497" y="949"/>
                  </a:cubicBezTo>
                  <a:cubicBezTo>
                    <a:pt x="498" y="954"/>
                    <a:pt x="489" y="982"/>
                    <a:pt x="484" y="982"/>
                  </a:cubicBezTo>
                  <a:cubicBezTo>
                    <a:pt x="471" y="981"/>
                    <a:pt x="457" y="986"/>
                    <a:pt x="463" y="1006"/>
                  </a:cubicBezTo>
                  <a:cubicBezTo>
                    <a:pt x="466" y="1018"/>
                    <a:pt x="475" y="1025"/>
                    <a:pt x="479" y="1036"/>
                  </a:cubicBezTo>
                  <a:cubicBezTo>
                    <a:pt x="484" y="1050"/>
                    <a:pt x="474" y="1057"/>
                    <a:pt x="475" y="1069"/>
                  </a:cubicBezTo>
                  <a:cubicBezTo>
                    <a:pt x="476" y="1080"/>
                    <a:pt x="466" y="1090"/>
                    <a:pt x="459" y="1094"/>
                  </a:cubicBezTo>
                  <a:cubicBezTo>
                    <a:pt x="447" y="1099"/>
                    <a:pt x="435" y="1092"/>
                    <a:pt x="436" y="1110"/>
                  </a:cubicBezTo>
                  <a:cubicBezTo>
                    <a:pt x="437" y="1119"/>
                    <a:pt x="429" y="1124"/>
                    <a:pt x="425" y="1132"/>
                  </a:cubicBezTo>
                  <a:cubicBezTo>
                    <a:pt x="421" y="1140"/>
                    <a:pt x="432" y="1153"/>
                    <a:pt x="431" y="1163"/>
                  </a:cubicBezTo>
                  <a:cubicBezTo>
                    <a:pt x="431" y="1172"/>
                    <a:pt x="427" y="1205"/>
                    <a:pt x="415" y="1202"/>
                  </a:cubicBezTo>
                  <a:cubicBezTo>
                    <a:pt x="409" y="1201"/>
                    <a:pt x="408" y="1189"/>
                    <a:pt x="405" y="1184"/>
                  </a:cubicBezTo>
                  <a:cubicBezTo>
                    <a:pt x="401" y="1179"/>
                    <a:pt x="393" y="1180"/>
                    <a:pt x="388" y="1177"/>
                  </a:cubicBezTo>
                  <a:cubicBezTo>
                    <a:pt x="374" y="1169"/>
                    <a:pt x="365" y="1169"/>
                    <a:pt x="360" y="1150"/>
                  </a:cubicBezTo>
                  <a:cubicBezTo>
                    <a:pt x="358" y="1141"/>
                    <a:pt x="356" y="1132"/>
                    <a:pt x="356" y="1123"/>
                  </a:cubicBezTo>
                  <a:cubicBezTo>
                    <a:pt x="357" y="1117"/>
                    <a:pt x="362" y="1093"/>
                    <a:pt x="363" y="1115"/>
                  </a:cubicBezTo>
                  <a:cubicBezTo>
                    <a:pt x="371" y="1097"/>
                    <a:pt x="351" y="1091"/>
                    <a:pt x="350" y="1109"/>
                  </a:cubicBezTo>
                  <a:cubicBezTo>
                    <a:pt x="349" y="1120"/>
                    <a:pt x="360" y="1129"/>
                    <a:pt x="350" y="1138"/>
                  </a:cubicBezTo>
                  <a:cubicBezTo>
                    <a:pt x="348" y="1135"/>
                    <a:pt x="346" y="1132"/>
                    <a:pt x="344" y="1128"/>
                  </a:cubicBezTo>
                  <a:cubicBezTo>
                    <a:pt x="343" y="1136"/>
                    <a:pt x="338" y="1138"/>
                    <a:pt x="333" y="1135"/>
                  </a:cubicBezTo>
                  <a:cubicBezTo>
                    <a:pt x="344" y="1147"/>
                    <a:pt x="346" y="1155"/>
                    <a:pt x="342" y="1173"/>
                  </a:cubicBezTo>
                  <a:cubicBezTo>
                    <a:pt x="342" y="1154"/>
                    <a:pt x="341" y="1170"/>
                    <a:pt x="336" y="1175"/>
                  </a:cubicBezTo>
                  <a:cubicBezTo>
                    <a:pt x="331" y="1180"/>
                    <a:pt x="326" y="1182"/>
                    <a:pt x="321" y="1186"/>
                  </a:cubicBezTo>
                  <a:cubicBezTo>
                    <a:pt x="313" y="1192"/>
                    <a:pt x="320" y="1198"/>
                    <a:pt x="308" y="1191"/>
                  </a:cubicBezTo>
                  <a:cubicBezTo>
                    <a:pt x="301" y="1187"/>
                    <a:pt x="295" y="1182"/>
                    <a:pt x="288" y="1178"/>
                  </a:cubicBezTo>
                  <a:cubicBezTo>
                    <a:pt x="307" y="1189"/>
                    <a:pt x="283" y="1206"/>
                    <a:pt x="272" y="1205"/>
                  </a:cubicBezTo>
                  <a:cubicBezTo>
                    <a:pt x="274" y="1208"/>
                    <a:pt x="276" y="1211"/>
                    <a:pt x="277" y="1214"/>
                  </a:cubicBezTo>
                  <a:cubicBezTo>
                    <a:pt x="271" y="1217"/>
                    <a:pt x="264" y="1218"/>
                    <a:pt x="258" y="1218"/>
                  </a:cubicBezTo>
                  <a:cubicBezTo>
                    <a:pt x="259" y="1221"/>
                    <a:pt x="260" y="1225"/>
                    <a:pt x="262" y="1228"/>
                  </a:cubicBezTo>
                  <a:cubicBezTo>
                    <a:pt x="247" y="1231"/>
                    <a:pt x="241" y="1250"/>
                    <a:pt x="229" y="1259"/>
                  </a:cubicBezTo>
                  <a:cubicBezTo>
                    <a:pt x="215" y="1269"/>
                    <a:pt x="199" y="1274"/>
                    <a:pt x="183" y="1281"/>
                  </a:cubicBezTo>
                  <a:cubicBezTo>
                    <a:pt x="176" y="1284"/>
                    <a:pt x="167" y="1292"/>
                    <a:pt x="160" y="1292"/>
                  </a:cubicBezTo>
                  <a:cubicBezTo>
                    <a:pt x="153" y="1292"/>
                    <a:pt x="146" y="1288"/>
                    <a:pt x="139" y="1287"/>
                  </a:cubicBezTo>
                  <a:cubicBezTo>
                    <a:pt x="127" y="1287"/>
                    <a:pt x="106" y="1293"/>
                    <a:pt x="98" y="1279"/>
                  </a:cubicBezTo>
                  <a:cubicBezTo>
                    <a:pt x="103" y="1273"/>
                    <a:pt x="108" y="1269"/>
                    <a:pt x="114" y="1266"/>
                  </a:cubicBezTo>
                  <a:cubicBezTo>
                    <a:pt x="88" y="1286"/>
                    <a:pt x="4" y="1221"/>
                    <a:pt x="40" y="1197"/>
                  </a:cubicBezTo>
                  <a:cubicBezTo>
                    <a:pt x="38" y="1194"/>
                    <a:pt x="35" y="1192"/>
                    <a:pt x="33" y="1190"/>
                  </a:cubicBezTo>
                  <a:cubicBezTo>
                    <a:pt x="48" y="1189"/>
                    <a:pt x="60" y="1207"/>
                    <a:pt x="75" y="1206"/>
                  </a:cubicBezTo>
                  <a:cubicBezTo>
                    <a:pt x="72" y="1203"/>
                    <a:pt x="70" y="1200"/>
                    <a:pt x="67" y="1198"/>
                  </a:cubicBezTo>
                  <a:cubicBezTo>
                    <a:pt x="77" y="1191"/>
                    <a:pt x="88" y="1189"/>
                    <a:pt x="99" y="1186"/>
                  </a:cubicBezTo>
                  <a:cubicBezTo>
                    <a:pt x="87" y="1187"/>
                    <a:pt x="74" y="1190"/>
                    <a:pt x="64" y="1199"/>
                  </a:cubicBezTo>
                  <a:cubicBezTo>
                    <a:pt x="65" y="1191"/>
                    <a:pt x="62" y="1184"/>
                    <a:pt x="56" y="1181"/>
                  </a:cubicBezTo>
                  <a:cubicBezTo>
                    <a:pt x="61" y="1179"/>
                    <a:pt x="66" y="1177"/>
                    <a:pt x="72" y="1175"/>
                  </a:cubicBezTo>
                  <a:cubicBezTo>
                    <a:pt x="52" y="1171"/>
                    <a:pt x="88" y="1159"/>
                    <a:pt x="95" y="1158"/>
                  </a:cubicBezTo>
                  <a:cubicBezTo>
                    <a:pt x="89" y="1158"/>
                    <a:pt x="84" y="1159"/>
                    <a:pt x="79" y="1161"/>
                  </a:cubicBezTo>
                  <a:cubicBezTo>
                    <a:pt x="70" y="1164"/>
                    <a:pt x="65" y="1160"/>
                    <a:pt x="78" y="1158"/>
                  </a:cubicBezTo>
                  <a:cubicBezTo>
                    <a:pt x="73" y="1158"/>
                    <a:pt x="68" y="1158"/>
                    <a:pt x="62" y="1156"/>
                  </a:cubicBezTo>
                  <a:cubicBezTo>
                    <a:pt x="74" y="1147"/>
                    <a:pt x="83" y="1138"/>
                    <a:pt x="96" y="1133"/>
                  </a:cubicBezTo>
                  <a:cubicBezTo>
                    <a:pt x="89" y="1135"/>
                    <a:pt x="82" y="1126"/>
                    <a:pt x="78" y="1136"/>
                  </a:cubicBezTo>
                  <a:cubicBezTo>
                    <a:pt x="75" y="1144"/>
                    <a:pt x="64" y="1151"/>
                    <a:pt x="58" y="1154"/>
                  </a:cubicBezTo>
                  <a:cubicBezTo>
                    <a:pt x="58" y="1147"/>
                    <a:pt x="62" y="1143"/>
                    <a:pt x="68" y="1142"/>
                  </a:cubicBezTo>
                  <a:cubicBezTo>
                    <a:pt x="60" y="1142"/>
                    <a:pt x="51" y="1142"/>
                    <a:pt x="44" y="1149"/>
                  </a:cubicBezTo>
                  <a:cubicBezTo>
                    <a:pt x="50" y="1145"/>
                    <a:pt x="53" y="1148"/>
                    <a:pt x="54" y="1156"/>
                  </a:cubicBezTo>
                  <a:cubicBezTo>
                    <a:pt x="48" y="1155"/>
                    <a:pt x="43" y="1157"/>
                    <a:pt x="38" y="1161"/>
                  </a:cubicBezTo>
                  <a:lnTo>
                    <a:pt x="38" y="1139"/>
                  </a:lnTo>
                  <a:cubicBezTo>
                    <a:pt x="34" y="1141"/>
                    <a:pt x="31" y="1143"/>
                    <a:pt x="28" y="1146"/>
                  </a:cubicBezTo>
                  <a:cubicBezTo>
                    <a:pt x="48" y="1148"/>
                    <a:pt x="21" y="1177"/>
                    <a:pt x="27" y="1151"/>
                  </a:cubicBezTo>
                  <a:cubicBezTo>
                    <a:pt x="25" y="1171"/>
                    <a:pt x="15" y="1152"/>
                    <a:pt x="15" y="1144"/>
                  </a:cubicBezTo>
                  <a:cubicBezTo>
                    <a:pt x="16" y="1132"/>
                    <a:pt x="24" y="1122"/>
                    <a:pt x="33" y="1118"/>
                  </a:cubicBezTo>
                  <a:cubicBezTo>
                    <a:pt x="32" y="1127"/>
                    <a:pt x="30" y="1139"/>
                    <a:pt x="21" y="1139"/>
                  </a:cubicBezTo>
                  <a:cubicBezTo>
                    <a:pt x="29" y="1145"/>
                    <a:pt x="32" y="1138"/>
                    <a:pt x="34" y="1129"/>
                  </a:cubicBezTo>
                  <a:cubicBezTo>
                    <a:pt x="37" y="1118"/>
                    <a:pt x="51" y="1127"/>
                    <a:pt x="58" y="1123"/>
                  </a:cubicBezTo>
                  <a:cubicBezTo>
                    <a:pt x="37" y="1120"/>
                    <a:pt x="68" y="1115"/>
                    <a:pt x="72" y="1110"/>
                  </a:cubicBezTo>
                  <a:cubicBezTo>
                    <a:pt x="63" y="1116"/>
                    <a:pt x="52" y="1113"/>
                    <a:pt x="44" y="1106"/>
                  </a:cubicBezTo>
                  <a:cubicBezTo>
                    <a:pt x="51" y="1095"/>
                    <a:pt x="66" y="1078"/>
                    <a:pt x="78" y="1078"/>
                  </a:cubicBezTo>
                  <a:cubicBezTo>
                    <a:pt x="58" y="1070"/>
                    <a:pt x="96" y="1051"/>
                    <a:pt x="102" y="1046"/>
                  </a:cubicBezTo>
                  <a:cubicBezTo>
                    <a:pt x="106" y="1056"/>
                    <a:pt x="100" y="1065"/>
                    <a:pt x="98" y="1074"/>
                  </a:cubicBezTo>
                  <a:cubicBezTo>
                    <a:pt x="110" y="1057"/>
                    <a:pt x="114" y="1041"/>
                    <a:pt x="135" y="1039"/>
                  </a:cubicBezTo>
                  <a:cubicBezTo>
                    <a:pt x="119" y="1036"/>
                    <a:pt x="101" y="1040"/>
                    <a:pt x="86" y="1047"/>
                  </a:cubicBezTo>
                  <a:cubicBezTo>
                    <a:pt x="81" y="1049"/>
                    <a:pt x="67" y="1063"/>
                    <a:pt x="64" y="1068"/>
                  </a:cubicBezTo>
                  <a:cubicBezTo>
                    <a:pt x="44" y="1111"/>
                    <a:pt x="54" y="1066"/>
                    <a:pt x="39" y="1069"/>
                  </a:cubicBezTo>
                  <a:cubicBezTo>
                    <a:pt x="40" y="1062"/>
                    <a:pt x="41" y="1056"/>
                    <a:pt x="42" y="1050"/>
                  </a:cubicBezTo>
                  <a:cubicBezTo>
                    <a:pt x="40" y="1056"/>
                    <a:pt x="32" y="1076"/>
                    <a:pt x="24" y="1071"/>
                  </a:cubicBezTo>
                  <a:cubicBezTo>
                    <a:pt x="17" y="1068"/>
                    <a:pt x="20" y="1052"/>
                    <a:pt x="12" y="1050"/>
                  </a:cubicBezTo>
                  <a:cubicBezTo>
                    <a:pt x="17" y="1048"/>
                    <a:pt x="22" y="1043"/>
                    <a:pt x="24" y="1036"/>
                  </a:cubicBezTo>
                  <a:cubicBezTo>
                    <a:pt x="31" y="1063"/>
                    <a:pt x="52" y="1031"/>
                    <a:pt x="47" y="1013"/>
                  </a:cubicBezTo>
                  <a:cubicBezTo>
                    <a:pt x="37" y="1016"/>
                    <a:pt x="31" y="1032"/>
                    <a:pt x="20" y="1032"/>
                  </a:cubicBezTo>
                  <a:cubicBezTo>
                    <a:pt x="9" y="1032"/>
                    <a:pt x="9" y="1012"/>
                    <a:pt x="0" y="1008"/>
                  </a:cubicBezTo>
                  <a:cubicBezTo>
                    <a:pt x="9" y="1008"/>
                    <a:pt x="19" y="1013"/>
                    <a:pt x="25" y="1022"/>
                  </a:cubicBezTo>
                  <a:cubicBezTo>
                    <a:pt x="24" y="1013"/>
                    <a:pt x="22" y="1000"/>
                    <a:pt x="33" y="1000"/>
                  </a:cubicBezTo>
                  <a:cubicBezTo>
                    <a:pt x="23" y="997"/>
                    <a:pt x="6" y="1015"/>
                    <a:pt x="3" y="994"/>
                  </a:cubicBezTo>
                  <a:cubicBezTo>
                    <a:pt x="10" y="1000"/>
                    <a:pt x="11" y="1000"/>
                    <a:pt x="15" y="990"/>
                  </a:cubicBezTo>
                  <a:cubicBezTo>
                    <a:pt x="7" y="993"/>
                    <a:pt x="0" y="978"/>
                    <a:pt x="17" y="981"/>
                  </a:cubicBezTo>
                  <a:cubicBezTo>
                    <a:pt x="34" y="985"/>
                    <a:pt x="45" y="976"/>
                    <a:pt x="62" y="975"/>
                  </a:cubicBezTo>
                  <a:cubicBezTo>
                    <a:pt x="75" y="975"/>
                    <a:pt x="91" y="985"/>
                    <a:pt x="102" y="976"/>
                  </a:cubicBezTo>
                  <a:cubicBezTo>
                    <a:pt x="114" y="966"/>
                    <a:pt x="137" y="989"/>
                    <a:pt x="121" y="995"/>
                  </a:cubicBezTo>
                  <a:cubicBezTo>
                    <a:pt x="126" y="991"/>
                    <a:pt x="132" y="990"/>
                    <a:pt x="137" y="993"/>
                  </a:cubicBezTo>
                  <a:cubicBezTo>
                    <a:pt x="120" y="978"/>
                    <a:pt x="161" y="967"/>
                    <a:pt x="168" y="967"/>
                  </a:cubicBezTo>
                  <a:cubicBezTo>
                    <a:pt x="146" y="964"/>
                    <a:pt x="154" y="953"/>
                    <a:pt x="167" y="939"/>
                  </a:cubicBezTo>
                  <a:cubicBezTo>
                    <a:pt x="156" y="944"/>
                    <a:pt x="143" y="956"/>
                    <a:pt x="153" y="971"/>
                  </a:cubicBezTo>
                  <a:cubicBezTo>
                    <a:pt x="145" y="970"/>
                    <a:pt x="137" y="975"/>
                    <a:pt x="129" y="972"/>
                  </a:cubicBezTo>
                  <a:cubicBezTo>
                    <a:pt x="132" y="969"/>
                    <a:pt x="134" y="966"/>
                    <a:pt x="137" y="964"/>
                  </a:cubicBezTo>
                  <a:cubicBezTo>
                    <a:pt x="130" y="969"/>
                    <a:pt x="93" y="972"/>
                    <a:pt x="110" y="954"/>
                  </a:cubicBezTo>
                  <a:cubicBezTo>
                    <a:pt x="101" y="956"/>
                    <a:pt x="102" y="966"/>
                    <a:pt x="97" y="972"/>
                  </a:cubicBezTo>
                  <a:cubicBezTo>
                    <a:pt x="89" y="982"/>
                    <a:pt x="78" y="972"/>
                    <a:pt x="70" y="970"/>
                  </a:cubicBezTo>
                  <a:cubicBezTo>
                    <a:pt x="60" y="968"/>
                    <a:pt x="44" y="975"/>
                    <a:pt x="35" y="978"/>
                  </a:cubicBezTo>
                  <a:cubicBezTo>
                    <a:pt x="26" y="982"/>
                    <a:pt x="18" y="971"/>
                    <a:pt x="9" y="968"/>
                  </a:cubicBezTo>
                  <a:cubicBezTo>
                    <a:pt x="23" y="968"/>
                    <a:pt x="15" y="961"/>
                    <a:pt x="9" y="957"/>
                  </a:cubicBezTo>
                  <a:cubicBezTo>
                    <a:pt x="19" y="952"/>
                    <a:pt x="30" y="950"/>
                    <a:pt x="41" y="951"/>
                  </a:cubicBezTo>
                  <a:cubicBezTo>
                    <a:pt x="31" y="947"/>
                    <a:pt x="19" y="951"/>
                    <a:pt x="9" y="955"/>
                  </a:cubicBezTo>
                  <a:cubicBezTo>
                    <a:pt x="16" y="944"/>
                    <a:pt x="14" y="942"/>
                    <a:pt x="4" y="947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2" name="Freeform 177"/>
            <p:cNvSpPr>
              <a:spLocks/>
            </p:cNvSpPr>
            <p:nvPr/>
          </p:nvSpPr>
          <p:spPr bwMode="auto">
            <a:xfrm>
              <a:off x="4175194" y="1819258"/>
              <a:ext cx="28575" cy="17463"/>
            </a:xfrm>
            <a:custGeom>
              <a:avLst/>
              <a:gdLst>
                <a:gd name="T0" fmla="*/ 8 w 16"/>
                <a:gd name="T1" fmla="*/ 10 h 10"/>
                <a:gd name="T2" fmla="*/ 0 w 16"/>
                <a:gd name="T3" fmla="*/ 5 h 10"/>
                <a:gd name="T4" fmla="*/ 16 w 16"/>
                <a:gd name="T5" fmla="*/ 10 h 10"/>
                <a:gd name="T6" fmla="*/ 8 w 16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0">
                  <a:moveTo>
                    <a:pt x="8" y="10"/>
                  </a:moveTo>
                  <a:lnTo>
                    <a:pt x="0" y="5"/>
                  </a:lnTo>
                  <a:cubicBezTo>
                    <a:pt x="6" y="0"/>
                    <a:pt x="12" y="4"/>
                    <a:pt x="16" y="10"/>
                  </a:cubicBezTo>
                  <a:lnTo>
                    <a:pt x="8" y="10"/>
                  </a:ln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3" name="Freeform 178"/>
            <p:cNvSpPr>
              <a:spLocks/>
            </p:cNvSpPr>
            <p:nvPr/>
          </p:nvSpPr>
          <p:spPr bwMode="auto">
            <a:xfrm>
              <a:off x="4221232" y="1827196"/>
              <a:ext cx="46038" cy="44450"/>
            </a:xfrm>
            <a:custGeom>
              <a:avLst/>
              <a:gdLst>
                <a:gd name="T0" fmla="*/ 16 w 26"/>
                <a:gd name="T1" fmla="*/ 25 h 25"/>
                <a:gd name="T2" fmla="*/ 0 w 26"/>
                <a:gd name="T3" fmla="*/ 15 h 25"/>
                <a:gd name="T4" fmla="*/ 24 w 26"/>
                <a:gd name="T5" fmla="*/ 0 h 25"/>
                <a:gd name="T6" fmla="*/ 16 w 26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5">
                  <a:moveTo>
                    <a:pt x="16" y="25"/>
                  </a:moveTo>
                  <a:cubicBezTo>
                    <a:pt x="10" y="23"/>
                    <a:pt x="5" y="20"/>
                    <a:pt x="0" y="15"/>
                  </a:cubicBezTo>
                  <a:cubicBezTo>
                    <a:pt x="8" y="10"/>
                    <a:pt x="17" y="7"/>
                    <a:pt x="24" y="0"/>
                  </a:cubicBezTo>
                  <a:cubicBezTo>
                    <a:pt x="25" y="10"/>
                    <a:pt x="26" y="23"/>
                    <a:pt x="16" y="25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4" name="Freeform 179"/>
            <p:cNvSpPr>
              <a:spLocks/>
            </p:cNvSpPr>
            <p:nvPr/>
          </p:nvSpPr>
          <p:spPr bwMode="auto">
            <a:xfrm>
              <a:off x="4314894" y="2020873"/>
              <a:ext cx="38100" cy="30163"/>
            </a:xfrm>
            <a:custGeom>
              <a:avLst/>
              <a:gdLst>
                <a:gd name="T0" fmla="*/ 0 w 22"/>
                <a:gd name="T1" fmla="*/ 17 h 17"/>
                <a:gd name="T2" fmla="*/ 22 w 22"/>
                <a:gd name="T3" fmla="*/ 6 h 17"/>
                <a:gd name="T4" fmla="*/ 0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0" y="17"/>
                  </a:moveTo>
                  <a:cubicBezTo>
                    <a:pt x="3" y="0"/>
                    <a:pt x="12" y="9"/>
                    <a:pt x="22" y="6"/>
                  </a:cubicBezTo>
                  <a:cubicBezTo>
                    <a:pt x="15" y="9"/>
                    <a:pt x="7" y="11"/>
                    <a:pt x="0" y="17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5" name="Freeform 192"/>
            <p:cNvSpPr>
              <a:spLocks/>
            </p:cNvSpPr>
            <p:nvPr/>
          </p:nvSpPr>
          <p:spPr bwMode="auto">
            <a:xfrm>
              <a:off x="4191069" y="1582718"/>
              <a:ext cx="19050" cy="15875"/>
            </a:xfrm>
            <a:custGeom>
              <a:avLst/>
              <a:gdLst>
                <a:gd name="T0" fmla="*/ 9 w 11"/>
                <a:gd name="T1" fmla="*/ 9 h 9"/>
                <a:gd name="T2" fmla="*/ 0 w 11"/>
                <a:gd name="T3" fmla="*/ 3 h 9"/>
                <a:gd name="T4" fmla="*/ 9 w 11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9">
                  <a:moveTo>
                    <a:pt x="9" y="9"/>
                  </a:moveTo>
                  <a:cubicBezTo>
                    <a:pt x="11" y="0"/>
                    <a:pt x="6" y="1"/>
                    <a:pt x="0" y="3"/>
                  </a:cubicBezTo>
                  <a:cubicBezTo>
                    <a:pt x="3" y="5"/>
                    <a:pt x="6" y="7"/>
                    <a:pt x="9" y="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6" name="Freeform 193"/>
            <p:cNvSpPr>
              <a:spLocks/>
            </p:cNvSpPr>
            <p:nvPr/>
          </p:nvSpPr>
          <p:spPr bwMode="auto">
            <a:xfrm>
              <a:off x="4256157" y="1535092"/>
              <a:ext cx="28575" cy="28575"/>
            </a:xfrm>
            <a:custGeom>
              <a:avLst/>
              <a:gdLst>
                <a:gd name="T0" fmla="*/ 16 w 16"/>
                <a:gd name="T1" fmla="*/ 2 h 16"/>
                <a:gd name="T2" fmla="*/ 0 w 16"/>
                <a:gd name="T3" fmla="*/ 1 h 16"/>
                <a:gd name="T4" fmla="*/ 16 w 16"/>
                <a:gd name="T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6">
                  <a:moveTo>
                    <a:pt x="16" y="2"/>
                  </a:moveTo>
                  <a:cubicBezTo>
                    <a:pt x="11" y="0"/>
                    <a:pt x="6" y="0"/>
                    <a:pt x="0" y="1"/>
                  </a:cubicBezTo>
                  <a:cubicBezTo>
                    <a:pt x="0" y="16"/>
                    <a:pt x="13" y="12"/>
                    <a:pt x="16" y="2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7" name="Freeform 194"/>
            <p:cNvSpPr>
              <a:spLocks/>
            </p:cNvSpPr>
            <p:nvPr/>
          </p:nvSpPr>
          <p:spPr bwMode="auto">
            <a:xfrm>
              <a:off x="4291082" y="1516042"/>
              <a:ext cx="15875" cy="31750"/>
            </a:xfrm>
            <a:custGeom>
              <a:avLst/>
              <a:gdLst>
                <a:gd name="T0" fmla="*/ 9 w 9"/>
                <a:gd name="T1" fmla="*/ 1 h 18"/>
                <a:gd name="T2" fmla="*/ 2 w 9"/>
                <a:gd name="T3" fmla="*/ 0 h 18"/>
                <a:gd name="T4" fmla="*/ 0 w 9"/>
                <a:gd name="T5" fmla="*/ 18 h 18"/>
                <a:gd name="T6" fmla="*/ 9 w 9"/>
                <a:gd name="T7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9" y="1"/>
                  </a:moveTo>
                  <a:cubicBezTo>
                    <a:pt x="7" y="1"/>
                    <a:pt x="4" y="0"/>
                    <a:pt x="2" y="0"/>
                  </a:cubicBezTo>
                  <a:cubicBezTo>
                    <a:pt x="1" y="6"/>
                    <a:pt x="1" y="12"/>
                    <a:pt x="0" y="18"/>
                  </a:cubicBezTo>
                  <a:cubicBezTo>
                    <a:pt x="5" y="15"/>
                    <a:pt x="9" y="9"/>
                    <a:pt x="9" y="1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8" name="Freeform 195"/>
            <p:cNvSpPr>
              <a:spLocks/>
            </p:cNvSpPr>
            <p:nvPr/>
          </p:nvSpPr>
          <p:spPr bwMode="auto">
            <a:xfrm>
              <a:off x="4321244" y="1504930"/>
              <a:ext cx="14288" cy="1588"/>
            </a:xfrm>
            <a:custGeom>
              <a:avLst/>
              <a:gdLst>
                <a:gd name="T0" fmla="*/ 8 w 8"/>
                <a:gd name="T1" fmla="*/ 1 h 1"/>
                <a:gd name="T2" fmla="*/ 0 w 8"/>
                <a:gd name="T3" fmla="*/ 0 h 1"/>
                <a:gd name="T4" fmla="*/ 8 w 8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cubicBezTo>
                    <a:pt x="5" y="0"/>
                    <a:pt x="3" y="0"/>
                    <a:pt x="0" y="0"/>
                  </a:cubicBezTo>
                  <a:lnTo>
                    <a:pt x="8" y="1"/>
                  </a:ln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9" name="Freeform 196"/>
            <p:cNvSpPr>
              <a:spLocks/>
            </p:cNvSpPr>
            <p:nvPr/>
          </p:nvSpPr>
          <p:spPr bwMode="auto">
            <a:xfrm>
              <a:off x="4326007" y="1509692"/>
              <a:ext cx="15875" cy="7938"/>
            </a:xfrm>
            <a:custGeom>
              <a:avLst/>
              <a:gdLst>
                <a:gd name="T0" fmla="*/ 0 w 9"/>
                <a:gd name="T1" fmla="*/ 1 h 4"/>
                <a:gd name="T2" fmla="*/ 9 w 9"/>
                <a:gd name="T3" fmla="*/ 4 h 4"/>
                <a:gd name="T4" fmla="*/ 0 w 9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4">
                  <a:moveTo>
                    <a:pt x="0" y="1"/>
                  </a:moveTo>
                  <a:cubicBezTo>
                    <a:pt x="3" y="2"/>
                    <a:pt x="6" y="3"/>
                    <a:pt x="9" y="4"/>
                  </a:cubicBezTo>
                  <a:cubicBezTo>
                    <a:pt x="7" y="1"/>
                    <a:pt x="4" y="0"/>
                    <a:pt x="0" y="1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0" name="Freeform 197"/>
            <p:cNvSpPr>
              <a:spLocks/>
            </p:cNvSpPr>
            <p:nvPr/>
          </p:nvSpPr>
          <p:spPr bwMode="auto">
            <a:xfrm>
              <a:off x="4387919" y="1458892"/>
              <a:ext cx="17463" cy="6350"/>
            </a:xfrm>
            <a:custGeom>
              <a:avLst/>
              <a:gdLst>
                <a:gd name="T0" fmla="*/ 8 w 10"/>
                <a:gd name="T1" fmla="*/ 0 h 4"/>
                <a:gd name="T2" fmla="*/ 0 w 10"/>
                <a:gd name="T3" fmla="*/ 0 h 4"/>
                <a:gd name="T4" fmla="*/ 10 w 10"/>
                <a:gd name="T5" fmla="*/ 4 h 4"/>
                <a:gd name="T6" fmla="*/ 8 w 10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4">
                  <a:moveTo>
                    <a:pt x="8" y="0"/>
                  </a:moveTo>
                  <a:lnTo>
                    <a:pt x="0" y="0"/>
                  </a:lnTo>
                  <a:cubicBezTo>
                    <a:pt x="3" y="2"/>
                    <a:pt x="7" y="3"/>
                    <a:pt x="10" y="4"/>
                  </a:cubicBezTo>
                  <a:cubicBezTo>
                    <a:pt x="10" y="3"/>
                    <a:pt x="9" y="1"/>
                    <a:pt x="8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1" name="Freeform 198"/>
            <p:cNvSpPr>
              <a:spLocks/>
            </p:cNvSpPr>
            <p:nvPr/>
          </p:nvSpPr>
          <p:spPr bwMode="auto">
            <a:xfrm>
              <a:off x="4399032" y="1435079"/>
              <a:ext cx="14288" cy="11113"/>
            </a:xfrm>
            <a:custGeom>
              <a:avLst/>
              <a:gdLst>
                <a:gd name="T0" fmla="*/ 8 w 8"/>
                <a:gd name="T1" fmla="*/ 1 h 6"/>
                <a:gd name="T2" fmla="*/ 0 w 8"/>
                <a:gd name="T3" fmla="*/ 1 h 6"/>
                <a:gd name="T4" fmla="*/ 8 w 8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8" y="1"/>
                  </a:moveTo>
                  <a:cubicBezTo>
                    <a:pt x="5" y="0"/>
                    <a:pt x="2" y="1"/>
                    <a:pt x="0" y="1"/>
                  </a:cubicBezTo>
                  <a:cubicBezTo>
                    <a:pt x="5" y="6"/>
                    <a:pt x="6" y="1"/>
                    <a:pt x="8" y="1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2" name="Freeform 199"/>
            <p:cNvSpPr>
              <a:spLocks/>
            </p:cNvSpPr>
            <p:nvPr/>
          </p:nvSpPr>
          <p:spPr bwMode="auto">
            <a:xfrm>
              <a:off x="4470469" y="1389041"/>
              <a:ext cx="30163" cy="31750"/>
            </a:xfrm>
            <a:custGeom>
              <a:avLst/>
              <a:gdLst>
                <a:gd name="T0" fmla="*/ 9 w 17"/>
                <a:gd name="T1" fmla="*/ 16 h 18"/>
                <a:gd name="T2" fmla="*/ 17 w 17"/>
                <a:gd name="T3" fmla="*/ 10 h 18"/>
                <a:gd name="T4" fmla="*/ 10 w 17"/>
                <a:gd name="T5" fmla="*/ 0 h 18"/>
                <a:gd name="T6" fmla="*/ 1 w 17"/>
                <a:gd name="T7" fmla="*/ 6 h 18"/>
                <a:gd name="T8" fmla="*/ 9 w 17"/>
                <a:gd name="T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9" y="16"/>
                  </a:moveTo>
                  <a:lnTo>
                    <a:pt x="17" y="10"/>
                  </a:lnTo>
                  <a:cubicBezTo>
                    <a:pt x="15" y="6"/>
                    <a:pt x="13" y="3"/>
                    <a:pt x="10" y="0"/>
                  </a:cubicBezTo>
                  <a:cubicBezTo>
                    <a:pt x="11" y="11"/>
                    <a:pt x="8" y="13"/>
                    <a:pt x="1" y="6"/>
                  </a:cubicBezTo>
                  <a:cubicBezTo>
                    <a:pt x="0" y="14"/>
                    <a:pt x="3" y="18"/>
                    <a:pt x="9" y="16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3" name="Freeform 200"/>
            <p:cNvSpPr>
              <a:spLocks/>
            </p:cNvSpPr>
            <p:nvPr/>
          </p:nvSpPr>
          <p:spPr bwMode="auto">
            <a:xfrm>
              <a:off x="4499044" y="1385866"/>
              <a:ext cx="20638" cy="20638"/>
            </a:xfrm>
            <a:custGeom>
              <a:avLst/>
              <a:gdLst>
                <a:gd name="T0" fmla="*/ 0 w 12"/>
                <a:gd name="T1" fmla="*/ 2 h 12"/>
                <a:gd name="T2" fmla="*/ 5 w 12"/>
                <a:gd name="T3" fmla="*/ 12 h 12"/>
                <a:gd name="T4" fmla="*/ 0 w 12"/>
                <a:gd name="T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2">
                  <a:moveTo>
                    <a:pt x="0" y="2"/>
                  </a:moveTo>
                  <a:cubicBezTo>
                    <a:pt x="9" y="0"/>
                    <a:pt x="10" y="3"/>
                    <a:pt x="5" y="12"/>
                  </a:cubicBezTo>
                  <a:cubicBezTo>
                    <a:pt x="12" y="7"/>
                    <a:pt x="5" y="0"/>
                    <a:pt x="0" y="2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4" name="Freeform 201"/>
            <p:cNvSpPr>
              <a:spLocks/>
            </p:cNvSpPr>
            <p:nvPr/>
          </p:nvSpPr>
          <p:spPr bwMode="auto">
            <a:xfrm>
              <a:off x="4511744" y="1322365"/>
              <a:ext cx="41275" cy="34925"/>
            </a:xfrm>
            <a:custGeom>
              <a:avLst/>
              <a:gdLst>
                <a:gd name="T0" fmla="*/ 24 w 24"/>
                <a:gd name="T1" fmla="*/ 14 h 20"/>
                <a:gd name="T2" fmla="*/ 0 w 24"/>
                <a:gd name="T3" fmla="*/ 13 h 20"/>
                <a:gd name="T4" fmla="*/ 24 w 24"/>
                <a:gd name="T5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0">
                  <a:moveTo>
                    <a:pt x="24" y="14"/>
                  </a:moveTo>
                  <a:cubicBezTo>
                    <a:pt x="20" y="0"/>
                    <a:pt x="6" y="4"/>
                    <a:pt x="0" y="13"/>
                  </a:cubicBezTo>
                  <a:cubicBezTo>
                    <a:pt x="8" y="16"/>
                    <a:pt x="16" y="20"/>
                    <a:pt x="24" y="14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5" name="Freeform 202"/>
            <p:cNvSpPr>
              <a:spLocks/>
            </p:cNvSpPr>
            <p:nvPr/>
          </p:nvSpPr>
          <p:spPr bwMode="auto">
            <a:xfrm>
              <a:off x="4527619" y="1368403"/>
              <a:ext cx="28575" cy="15875"/>
            </a:xfrm>
            <a:custGeom>
              <a:avLst/>
              <a:gdLst>
                <a:gd name="T0" fmla="*/ 7 w 16"/>
                <a:gd name="T1" fmla="*/ 9 h 9"/>
                <a:gd name="T2" fmla="*/ 16 w 16"/>
                <a:gd name="T3" fmla="*/ 8 h 9"/>
                <a:gd name="T4" fmla="*/ 0 w 16"/>
                <a:gd name="T5" fmla="*/ 8 h 9"/>
                <a:gd name="T6" fmla="*/ 7 w 16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7" y="9"/>
                  </a:moveTo>
                  <a:cubicBezTo>
                    <a:pt x="10" y="9"/>
                    <a:pt x="13" y="8"/>
                    <a:pt x="16" y="8"/>
                  </a:cubicBezTo>
                  <a:cubicBezTo>
                    <a:pt x="11" y="1"/>
                    <a:pt x="4" y="0"/>
                    <a:pt x="0" y="8"/>
                  </a:cubicBezTo>
                  <a:cubicBezTo>
                    <a:pt x="2" y="8"/>
                    <a:pt x="5" y="9"/>
                    <a:pt x="7" y="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6" name="Freeform 203"/>
            <p:cNvSpPr>
              <a:spLocks/>
            </p:cNvSpPr>
            <p:nvPr/>
          </p:nvSpPr>
          <p:spPr bwMode="auto">
            <a:xfrm>
              <a:off x="4543494" y="1354116"/>
              <a:ext cx="14288" cy="4763"/>
            </a:xfrm>
            <a:custGeom>
              <a:avLst/>
              <a:gdLst>
                <a:gd name="T0" fmla="*/ 8 w 8"/>
                <a:gd name="T1" fmla="*/ 0 h 3"/>
                <a:gd name="T2" fmla="*/ 0 w 8"/>
                <a:gd name="T3" fmla="*/ 3 h 3"/>
                <a:gd name="T4" fmla="*/ 8 w 8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0" y="3"/>
                  </a:lnTo>
                  <a:cubicBezTo>
                    <a:pt x="3" y="3"/>
                    <a:pt x="6" y="1"/>
                    <a:pt x="8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7" name="Freeform 204"/>
            <p:cNvSpPr>
              <a:spLocks/>
            </p:cNvSpPr>
            <p:nvPr/>
          </p:nvSpPr>
          <p:spPr bwMode="auto">
            <a:xfrm>
              <a:off x="4564132" y="1357291"/>
              <a:ext cx="28575" cy="25400"/>
            </a:xfrm>
            <a:custGeom>
              <a:avLst/>
              <a:gdLst>
                <a:gd name="T0" fmla="*/ 0 w 16"/>
                <a:gd name="T1" fmla="*/ 9 h 14"/>
                <a:gd name="T2" fmla="*/ 16 w 16"/>
                <a:gd name="T3" fmla="*/ 13 h 14"/>
                <a:gd name="T4" fmla="*/ 0 w 16"/>
                <a:gd name="T5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4">
                  <a:moveTo>
                    <a:pt x="0" y="9"/>
                  </a:moveTo>
                  <a:cubicBezTo>
                    <a:pt x="5" y="13"/>
                    <a:pt x="10" y="14"/>
                    <a:pt x="16" y="13"/>
                  </a:cubicBezTo>
                  <a:cubicBezTo>
                    <a:pt x="15" y="1"/>
                    <a:pt x="5" y="0"/>
                    <a:pt x="0" y="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8" name="Freeform 206"/>
            <p:cNvSpPr>
              <a:spLocks/>
            </p:cNvSpPr>
            <p:nvPr/>
          </p:nvSpPr>
          <p:spPr bwMode="auto">
            <a:xfrm>
              <a:off x="4567307" y="1293789"/>
              <a:ext cx="87313" cy="55563"/>
            </a:xfrm>
            <a:custGeom>
              <a:avLst/>
              <a:gdLst>
                <a:gd name="T0" fmla="*/ 0 w 49"/>
                <a:gd name="T1" fmla="*/ 19 h 31"/>
                <a:gd name="T2" fmla="*/ 49 w 49"/>
                <a:gd name="T3" fmla="*/ 6 h 31"/>
                <a:gd name="T4" fmla="*/ 30 w 49"/>
                <a:gd name="T5" fmla="*/ 2 h 31"/>
                <a:gd name="T6" fmla="*/ 25 w 49"/>
                <a:gd name="T7" fmla="*/ 10 h 31"/>
                <a:gd name="T8" fmla="*/ 0 w 49"/>
                <a:gd name="T9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1">
                  <a:moveTo>
                    <a:pt x="0" y="19"/>
                  </a:moveTo>
                  <a:cubicBezTo>
                    <a:pt x="9" y="31"/>
                    <a:pt x="45" y="21"/>
                    <a:pt x="49" y="6"/>
                  </a:cubicBezTo>
                  <a:cubicBezTo>
                    <a:pt x="44" y="0"/>
                    <a:pt x="36" y="0"/>
                    <a:pt x="30" y="2"/>
                  </a:cubicBezTo>
                  <a:cubicBezTo>
                    <a:pt x="25" y="3"/>
                    <a:pt x="6" y="7"/>
                    <a:pt x="25" y="10"/>
                  </a:cubicBezTo>
                  <a:cubicBezTo>
                    <a:pt x="16" y="10"/>
                    <a:pt x="6" y="8"/>
                    <a:pt x="0" y="1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9" name="Freeform 207"/>
            <p:cNvSpPr>
              <a:spLocks/>
            </p:cNvSpPr>
            <p:nvPr/>
          </p:nvSpPr>
          <p:spPr bwMode="auto">
            <a:xfrm>
              <a:off x="4572069" y="1263627"/>
              <a:ext cx="53975" cy="34925"/>
            </a:xfrm>
            <a:custGeom>
              <a:avLst/>
              <a:gdLst>
                <a:gd name="T0" fmla="*/ 31 w 31"/>
                <a:gd name="T1" fmla="*/ 8 h 20"/>
                <a:gd name="T2" fmla="*/ 0 w 31"/>
                <a:gd name="T3" fmla="*/ 14 h 20"/>
                <a:gd name="T4" fmla="*/ 31 w 31"/>
                <a:gd name="T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0">
                  <a:moveTo>
                    <a:pt x="31" y="8"/>
                  </a:moveTo>
                  <a:cubicBezTo>
                    <a:pt x="23" y="0"/>
                    <a:pt x="8" y="12"/>
                    <a:pt x="0" y="14"/>
                  </a:cubicBezTo>
                  <a:cubicBezTo>
                    <a:pt x="10" y="13"/>
                    <a:pt x="23" y="20"/>
                    <a:pt x="31" y="8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0" name="Freeform 208"/>
            <p:cNvSpPr>
              <a:spLocks/>
            </p:cNvSpPr>
            <p:nvPr/>
          </p:nvSpPr>
          <p:spPr bwMode="auto">
            <a:xfrm>
              <a:off x="4587944" y="1341415"/>
              <a:ext cx="15875" cy="11113"/>
            </a:xfrm>
            <a:custGeom>
              <a:avLst/>
              <a:gdLst>
                <a:gd name="T0" fmla="*/ 8 w 9"/>
                <a:gd name="T1" fmla="*/ 0 h 6"/>
                <a:gd name="T2" fmla="*/ 0 w 9"/>
                <a:gd name="T3" fmla="*/ 1 h 6"/>
                <a:gd name="T4" fmla="*/ 9 w 9"/>
                <a:gd name="T5" fmla="*/ 6 h 6"/>
                <a:gd name="T6" fmla="*/ 8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8" y="0"/>
                  </a:moveTo>
                  <a:lnTo>
                    <a:pt x="0" y="1"/>
                  </a:lnTo>
                  <a:cubicBezTo>
                    <a:pt x="3" y="3"/>
                    <a:pt x="6" y="5"/>
                    <a:pt x="9" y="6"/>
                  </a:cubicBezTo>
                  <a:cubicBezTo>
                    <a:pt x="9" y="4"/>
                    <a:pt x="8" y="2"/>
                    <a:pt x="8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1" name="Freeform 209"/>
            <p:cNvSpPr>
              <a:spLocks/>
            </p:cNvSpPr>
            <p:nvPr/>
          </p:nvSpPr>
          <p:spPr bwMode="auto">
            <a:xfrm>
              <a:off x="4841944" y="1063599"/>
              <a:ext cx="30163" cy="12700"/>
            </a:xfrm>
            <a:custGeom>
              <a:avLst/>
              <a:gdLst>
                <a:gd name="T0" fmla="*/ 8 w 17"/>
                <a:gd name="T1" fmla="*/ 0 h 7"/>
                <a:gd name="T2" fmla="*/ 0 w 17"/>
                <a:gd name="T3" fmla="*/ 7 h 7"/>
                <a:gd name="T4" fmla="*/ 17 w 17"/>
                <a:gd name="T5" fmla="*/ 0 h 7"/>
                <a:gd name="T6" fmla="*/ 8 w 17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">
                  <a:moveTo>
                    <a:pt x="8" y="0"/>
                  </a:moveTo>
                  <a:cubicBezTo>
                    <a:pt x="5" y="3"/>
                    <a:pt x="3" y="5"/>
                    <a:pt x="0" y="7"/>
                  </a:cubicBezTo>
                  <a:cubicBezTo>
                    <a:pt x="6" y="5"/>
                    <a:pt x="11" y="3"/>
                    <a:pt x="17" y="0"/>
                  </a:cubicBezTo>
                  <a:lnTo>
                    <a:pt x="8" y="0"/>
                  </a:ln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2" name="Freeform 210"/>
            <p:cNvSpPr>
              <a:spLocks/>
            </p:cNvSpPr>
            <p:nvPr/>
          </p:nvSpPr>
          <p:spPr bwMode="auto">
            <a:xfrm>
              <a:off x="4854644" y="1063599"/>
              <a:ext cx="42863" cy="26988"/>
            </a:xfrm>
            <a:custGeom>
              <a:avLst/>
              <a:gdLst>
                <a:gd name="T0" fmla="*/ 0 w 24"/>
                <a:gd name="T1" fmla="*/ 6 h 15"/>
                <a:gd name="T2" fmla="*/ 24 w 24"/>
                <a:gd name="T3" fmla="*/ 4 h 15"/>
                <a:gd name="T4" fmla="*/ 0 w 24"/>
                <a:gd name="T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5">
                  <a:moveTo>
                    <a:pt x="0" y="6"/>
                  </a:moveTo>
                  <a:cubicBezTo>
                    <a:pt x="9" y="3"/>
                    <a:pt x="17" y="15"/>
                    <a:pt x="24" y="4"/>
                  </a:cubicBezTo>
                  <a:cubicBezTo>
                    <a:pt x="16" y="0"/>
                    <a:pt x="8" y="3"/>
                    <a:pt x="0" y="6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3" name="Freeform 211"/>
            <p:cNvSpPr>
              <a:spLocks/>
            </p:cNvSpPr>
            <p:nvPr/>
          </p:nvSpPr>
          <p:spPr bwMode="auto">
            <a:xfrm>
              <a:off x="4880044" y="1122338"/>
              <a:ext cx="31750" cy="25400"/>
            </a:xfrm>
            <a:custGeom>
              <a:avLst/>
              <a:gdLst>
                <a:gd name="T0" fmla="*/ 10 w 18"/>
                <a:gd name="T1" fmla="*/ 13 h 14"/>
                <a:gd name="T2" fmla="*/ 18 w 18"/>
                <a:gd name="T3" fmla="*/ 13 h 14"/>
                <a:gd name="T4" fmla="*/ 0 w 18"/>
                <a:gd name="T5" fmla="*/ 0 h 14"/>
                <a:gd name="T6" fmla="*/ 10 w 18"/>
                <a:gd name="T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10" y="13"/>
                  </a:moveTo>
                  <a:cubicBezTo>
                    <a:pt x="13" y="13"/>
                    <a:pt x="15" y="13"/>
                    <a:pt x="18" y="13"/>
                  </a:cubicBezTo>
                  <a:cubicBezTo>
                    <a:pt x="11" y="10"/>
                    <a:pt x="5" y="6"/>
                    <a:pt x="0" y="0"/>
                  </a:cubicBezTo>
                  <a:cubicBezTo>
                    <a:pt x="0" y="8"/>
                    <a:pt x="4" y="14"/>
                    <a:pt x="10" y="13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4" name="Freeform 212"/>
            <p:cNvSpPr>
              <a:spLocks/>
            </p:cNvSpPr>
            <p:nvPr/>
          </p:nvSpPr>
          <p:spPr bwMode="auto">
            <a:xfrm>
              <a:off x="4884807" y="1111225"/>
              <a:ext cx="14288" cy="14288"/>
            </a:xfrm>
            <a:custGeom>
              <a:avLst/>
              <a:gdLst>
                <a:gd name="T0" fmla="*/ 8 w 8"/>
                <a:gd name="T1" fmla="*/ 0 h 8"/>
                <a:gd name="T2" fmla="*/ 0 w 8"/>
                <a:gd name="T3" fmla="*/ 1 h 8"/>
                <a:gd name="T4" fmla="*/ 8 w 8"/>
                <a:gd name="T5" fmla="*/ 8 h 8"/>
                <a:gd name="T6" fmla="*/ 8 w 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cubicBezTo>
                    <a:pt x="5" y="0"/>
                    <a:pt x="2" y="0"/>
                    <a:pt x="0" y="1"/>
                  </a:cubicBezTo>
                  <a:cubicBezTo>
                    <a:pt x="2" y="4"/>
                    <a:pt x="5" y="6"/>
                    <a:pt x="8" y="8"/>
                  </a:cubicBezTo>
                  <a:lnTo>
                    <a:pt x="8" y="0"/>
                  </a:ln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5" name="Freeform 213"/>
            <p:cNvSpPr>
              <a:spLocks/>
            </p:cNvSpPr>
            <p:nvPr/>
          </p:nvSpPr>
          <p:spPr bwMode="auto">
            <a:xfrm>
              <a:off x="4900682" y="1123925"/>
              <a:ext cx="17463" cy="14288"/>
            </a:xfrm>
            <a:custGeom>
              <a:avLst/>
              <a:gdLst>
                <a:gd name="T0" fmla="*/ 2 w 10"/>
                <a:gd name="T1" fmla="*/ 0 h 8"/>
                <a:gd name="T2" fmla="*/ 10 w 10"/>
                <a:gd name="T3" fmla="*/ 5 h 8"/>
                <a:gd name="T4" fmla="*/ 2 w 10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">
                  <a:moveTo>
                    <a:pt x="2" y="0"/>
                  </a:moveTo>
                  <a:cubicBezTo>
                    <a:pt x="0" y="7"/>
                    <a:pt x="2" y="8"/>
                    <a:pt x="10" y="5"/>
                  </a:cubicBezTo>
                  <a:cubicBezTo>
                    <a:pt x="7" y="3"/>
                    <a:pt x="5" y="2"/>
                    <a:pt x="2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6" name="Freeform 214"/>
            <p:cNvSpPr>
              <a:spLocks/>
            </p:cNvSpPr>
            <p:nvPr/>
          </p:nvSpPr>
          <p:spPr bwMode="auto">
            <a:xfrm>
              <a:off x="4922907" y="1031849"/>
              <a:ext cx="28575" cy="15875"/>
            </a:xfrm>
            <a:custGeom>
              <a:avLst/>
              <a:gdLst>
                <a:gd name="T0" fmla="*/ 16 w 16"/>
                <a:gd name="T1" fmla="*/ 2 h 9"/>
                <a:gd name="T2" fmla="*/ 0 w 16"/>
                <a:gd name="T3" fmla="*/ 9 h 9"/>
                <a:gd name="T4" fmla="*/ 16 w 16"/>
                <a:gd name="T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9">
                  <a:moveTo>
                    <a:pt x="16" y="2"/>
                  </a:moveTo>
                  <a:cubicBezTo>
                    <a:pt x="10" y="0"/>
                    <a:pt x="4" y="3"/>
                    <a:pt x="0" y="9"/>
                  </a:cubicBezTo>
                  <a:cubicBezTo>
                    <a:pt x="6" y="8"/>
                    <a:pt x="11" y="6"/>
                    <a:pt x="16" y="2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7" name="Freeform 215"/>
            <p:cNvSpPr>
              <a:spLocks/>
            </p:cNvSpPr>
            <p:nvPr/>
          </p:nvSpPr>
          <p:spPr bwMode="auto">
            <a:xfrm>
              <a:off x="4948307" y="927073"/>
              <a:ext cx="19050" cy="25400"/>
            </a:xfrm>
            <a:custGeom>
              <a:avLst/>
              <a:gdLst>
                <a:gd name="T0" fmla="*/ 0 w 11"/>
                <a:gd name="T1" fmla="*/ 10 h 14"/>
                <a:gd name="T2" fmla="*/ 11 w 11"/>
                <a:gd name="T3" fmla="*/ 13 h 14"/>
                <a:gd name="T4" fmla="*/ 0 w 11"/>
                <a:gd name="T5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0" y="10"/>
                  </a:moveTo>
                  <a:cubicBezTo>
                    <a:pt x="4" y="13"/>
                    <a:pt x="7" y="14"/>
                    <a:pt x="11" y="13"/>
                  </a:cubicBezTo>
                  <a:cubicBezTo>
                    <a:pt x="10" y="0"/>
                    <a:pt x="5" y="3"/>
                    <a:pt x="0" y="1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8" name="Freeform 216"/>
            <p:cNvSpPr>
              <a:spLocks/>
            </p:cNvSpPr>
            <p:nvPr/>
          </p:nvSpPr>
          <p:spPr bwMode="auto">
            <a:xfrm>
              <a:off x="5013394" y="874685"/>
              <a:ext cx="50800" cy="30163"/>
            </a:xfrm>
            <a:custGeom>
              <a:avLst/>
              <a:gdLst>
                <a:gd name="T0" fmla="*/ 8 w 28"/>
                <a:gd name="T1" fmla="*/ 15 h 17"/>
                <a:gd name="T2" fmla="*/ 28 w 28"/>
                <a:gd name="T3" fmla="*/ 6 h 17"/>
                <a:gd name="T4" fmla="*/ 0 w 28"/>
                <a:gd name="T5" fmla="*/ 17 h 17"/>
                <a:gd name="T6" fmla="*/ 8 w 2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7">
                  <a:moveTo>
                    <a:pt x="8" y="15"/>
                  </a:moveTo>
                  <a:cubicBezTo>
                    <a:pt x="14" y="11"/>
                    <a:pt x="21" y="8"/>
                    <a:pt x="28" y="6"/>
                  </a:cubicBezTo>
                  <a:cubicBezTo>
                    <a:pt x="17" y="0"/>
                    <a:pt x="5" y="3"/>
                    <a:pt x="0" y="17"/>
                  </a:cubicBezTo>
                  <a:cubicBezTo>
                    <a:pt x="3" y="16"/>
                    <a:pt x="5" y="15"/>
                    <a:pt x="8" y="15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9" name="Freeform 217"/>
            <p:cNvSpPr>
              <a:spLocks/>
            </p:cNvSpPr>
            <p:nvPr/>
          </p:nvSpPr>
          <p:spPr bwMode="auto">
            <a:xfrm>
              <a:off x="5011807" y="830235"/>
              <a:ext cx="31750" cy="61913"/>
            </a:xfrm>
            <a:custGeom>
              <a:avLst/>
              <a:gdLst>
                <a:gd name="T0" fmla="*/ 15 w 18"/>
                <a:gd name="T1" fmla="*/ 14 h 35"/>
                <a:gd name="T2" fmla="*/ 18 w 18"/>
                <a:gd name="T3" fmla="*/ 19 h 35"/>
                <a:gd name="T4" fmla="*/ 15 w 18"/>
                <a:gd name="T5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35">
                  <a:moveTo>
                    <a:pt x="15" y="14"/>
                  </a:moveTo>
                  <a:cubicBezTo>
                    <a:pt x="0" y="0"/>
                    <a:pt x="2" y="35"/>
                    <a:pt x="18" y="19"/>
                  </a:cubicBezTo>
                  <a:cubicBezTo>
                    <a:pt x="17" y="17"/>
                    <a:pt x="16" y="16"/>
                    <a:pt x="15" y="14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0" name="Freeform 218"/>
            <p:cNvSpPr>
              <a:spLocks/>
            </p:cNvSpPr>
            <p:nvPr/>
          </p:nvSpPr>
          <p:spPr bwMode="auto">
            <a:xfrm>
              <a:off x="5057844" y="520669"/>
              <a:ext cx="36513" cy="46038"/>
            </a:xfrm>
            <a:custGeom>
              <a:avLst/>
              <a:gdLst>
                <a:gd name="T0" fmla="*/ 6 w 20"/>
                <a:gd name="T1" fmla="*/ 9 h 26"/>
                <a:gd name="T2" fmla="*/ 0 w 20"/>
                <a:gd name="T3" fmla="*/ 19 h 26"/>
                <a:gd name="T4" fmla="*/ 16 w 20"/>
                <a:gd name="T5" fmla="*/ 0 h 26"/>
                <a:gd name="T6" fmla="*/ 6 w 20"/>
                <a:gd name="T7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6">
                  <a:moveTo>
                    <a:pt x="6" y="9"/>
                  </a:moveTo>
                  <a:cubicBezTo>
                    <a:pt x="4" y="12"/>
                    <a:pt x="2" y="15"/>
                    <a:pt x="0" y="19"/>
                  </a:cubicBezTo>
                  <a:cubicBezTo>
                    <a:pt x="10" y="26"/>
                    <a:pt x="20" y="12"/>
                    <a:pt x="16" y="0"/>
                  </a:cubicBezTo>
                  <a:cubicBezTo>
                    <a:pt x="12" y="2"/>
                    <a:pt x="9" y="5"/>
                    <a:pt x="6" y="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1" name="Freeform 219"/>
            <p:cNvSpPr>
              <a:spLocks/>
            </p:cNvSpPr>
            <p:nvPr/>
          </p:nvSpPr>
          <p:spPr bwMode="auto">
            <a:xfrm>
              <a:off x="5064194" y="846110"/>
              <a:ext cx="11113" cy="4763"/>
            </a:xfrm>
            <a:custGeom>
              <a:avLst/>
              <a:gdLst>
                <a:gd name="T0" fmla="*/ 7 w 7"/>
                <a:gd name="T1" fmla="*/ 0 h 3"/>
                <a:gd name="T2" fmla="*/ 0 w 7"/>
                <a:gd name="T3" fmla="*/ 3 h 3"/>
                <a:gd name="T4" fmla="*/ 7 w 7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0"/>
                  </a:moveTo>
                  <a:lnTo>
                    <a:pt x="0" y="3"/>
                  </a:lnTo>
                  <a:cubicBezTo>
                    <a:pt x="2" y="3"/>
                    <a:pt x="5" y="1"/>
                    <a:pt x="7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2" name="Freeform 220"/>
            <p:cNvSpPr>
              <a:spLocks/>
            </p:cNvSpPr>
            <p:nvPr/>
          </p:nvSpPr>
          <p:spPr bwMode="auto">
            <a:xfrm>
              <a:off x="5072132" y="834997"/>
              <a:ext cx="14288" cy="7938"/>
            </a:xfrm>
            <a:custGeom>
              <a:avLst/>
              <a:gdLst>
                <a:gd name="T0" fmla="*/ 8 w 8"/>
                <a:gd name="T1" fmla="*/ 1 h 4"/>
                <a:gd name="T2" fmla="*/ 0 w 8"/>
                <a:gd name="T3" fmla="*/ 4 h 4"/>
                <a:gd name="T4" fmla="*/ 8 w 8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8" y="1"/>
                  </a:moveTo>
                  <a:cubicBezTo>
                    <a:pt x="5" y="0"/>
                    <a:pt x="2" y="1"/>
                    <a:pt x="0" y="4"/>
                  </a:cubicBezTo>
                  <a:cubicBezTo>
                    <a:pt x="3" y="3"/>
                    <a:pt x="6" y="2"/>
                    <a:pt x="8" y="1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3" name="Freeform 221"/>
            <p:cNvSpPr>
              <a:spLocks/>
            </p:cNvSpPr>
            <p:nvPr/>
          </p:nvSpPr>
          <p:spPr bwMode="auto">
            <a:xfrm>
              <a:off x="5091182" y="506381"/>
              <a:ext cx="30163" cy="31750"/>
            </a:xfrm>
            <a:custGeom>
              <a:avLst/>
              <a:gdLst>
                <a:gd name="T0" fmla="*/ 1 w 17"/>
                <a:gd name="T1" fmla="*/ 16 h 18"/>
                <a:gd name="T2" fmla="*/ 17 w 17"/>
                <a:gd name="T3" fmla="*/ 5 h 18"/>
                <a:gd name="T4" fmla="*/ 1 w 17"/>
                <a:gd name="T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8">
                  <a:moveTo>
                    <a:pt x="1" y="16"/>
                  </a:moveTo>
                  <a:cubicBezTo>
                    <a:pt x="8" y="18"/>
                    <a:pt x="14" y="13"/>
                    <a:pt x="17" y="5"/>
                  </a:cubicBezTo>
                  <a:cubicBezTo>
                    <a:pt x="10" y="0"/>
                    <a:pt x="0" y="6"/>
                    <a:pt x="1" y="16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4" name="Freeform 222"/>
            <p:cNvSpPr>
              <a:spLocks/>
            </p:cNvSpPr>
            <p:nvPr/>
          </p:nvSpPr>
          <p:spPr bwMode="auto">
            <a:xfrm>
              <a:off x="5113407" y="734984"/>
              <a:ext cx="28575" cy="6350"/>
            </a:xfrm>
            <a:custGeom>
              <a:avLst/>
              <a:gdLst>
                <a:gd name="T0" fmla="*/ 0 w 16"/>
                <a:gd name="T1" fmla="*/ 4 h 4"/>
                <a:gd name="T2" fmla="*/ 16 w 16"/>
                <a:gd name="T3" fmla="*/ 2 h 4"/>
                <a:gd name="T4" fmla="*/ 0 w 1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4">
                  <a:moveTo>
                    <a:pt x="0" y="4"/>
                  </a:moveTo>
                  <a:cubicBezTo>
                    <a:pt x="5" y="3"/>
                    <a:pt x="11" y="2"/>
                    <a:pt x="16" y="2"/>
                  </a:cubicBezTo>
                  <a:cubicBezTo>
                    <a:pt x="10" y="0"/>
                    <a:pt x="5" y="1"/>
                    <a:pt x="0" y="4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5" name="Freeform 223"/>
            <p:cNvSpPr>
              <a:spLocks/>
            </p:cNvSpPr>
            <p:nvPr/>
          </p:nvSpPr>
          <p:spPr bwMode="auto">
            <a:xfrm>
              <a:off x="5126107" y="480981"/>
              <a:ext cx="68263" cy="46038"/>
            </a:xfrm>
            <a:custGeom>
              <a:avLst/>
              <a:gdLst>
                <a:gd name="T0" fmla="*/ 5 w 39"/>
                <a:gd name="T1" fmla="*/ 16 h 26"/>
                <a:gd name="T2" fmla="*/ 0 w 39"/>
                <a:gd name="T3" fmla="*/ 26 h 26"/>
                <a:gd name="T4" fmla="*/ 39 w 39"/>
                <a:gd name="T5" fmla="*/ 7 h 26"/>
                <a:gd name="T6" fmla="*/ 23 w 39"/>
                <a:gd name="T7" fmla="*/ 0 h 26"/>
                <a:gd name="T8" fmla="*/ 6 w 39"/>
                <a:gd name="T9" fmla="*/ 4 h 26"/>
                <a:gd name="T10" fmla="*/ 1 w 39"/>
                <a:gd name="T11" fmla="*/ 12 h 26"/>
                <a:gd name="T12" fmla="*/ 5 w 39"/>
                <a:gd name="T13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6">
                  <a:moveTo>
                    <a:pt x="5" y="16"/>
                  </a:moveTo>
                  <a:cubicBezTo>
                    <a:pt x="3" y="19"/>
                    <a:pt x="2" y="23"/>
                    <a:pt x="0" y="26"/>
                  </a:cubicBezTo>
                  <a:cubicBezTo>
                    <a:pt x="11" y="16"/>
                    <a:pt x="29" y="21"/>
                    <a:pt x="39" y="7"/>
                  </a:cubicBezTo>
                  <a:cubicBezTo>
                    <a:pt x="32" y="8"/>
                    <a:pt x="29" y="1"/>
                    <a:pt x="23" y="0"/>
                  </a:cubicBezTo>
                  <a:cubicBezTo>
                    <a:pt x="16" y="0"/>
                    <a:pt x="13" y="6"/>
                    <a:pt x="6" y="4"/>
                  </a:cubicBezTo>
                  <a:cubicBezTo>
                    <a:pt x="10" y="10"/>
                    <a:pt x="8" y="13"/>
                    <a:pt x="1" y="12"/>
                  </a:cubicBezTo>
                  <a:cubicBezTo>
                    <a:pt x="2" y="13"/>
                    <a:pt x="4" y="15"/>
                    <a:pt x="5" y="16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6" name="Freeform 224"/>
            <p:cNvSpPr>
              <a:spLocks/>
            </p:cNvSpPr>
            <p:nvPr/>
          </p:nvSpPr>
          <p:spPr bwMode="auto">
            <a:xfrm>
              <a:off x="5186432" y="477806"/>
              <a:ext cx="20638" cy="15875"/>
            </a:xfrm>
            <a:custGeom>
              <a:avLst/>
              <a:gdLst>
                <a:gd name="T0" fmla="*/ 7 w 12"/>
                <a:gd name="T1" fmla="*/ 9 h 9"/>
                <a:gd name="T2" fmla="*/ 0 w 12"/>
                <a:gd name="T3" fmla="*/ 0 h 9"/>
                <a:gd name="T4" fmla="*/ 7 w 12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7" y="9"/>
                  </a:moveTo>
                  <a:cubicBezTo>
                    <a:pt x="12" y="2"/>
                    <a:pt x="4" y="0"/>
                    <a:pt x="0" y="0"/>
                  </a:cubicBezTo>
                  <a:cubicBezTo>
                    <a:pt x="3" y="3"/>
                    <a:pt x="5" y="6"/>
                    <a:pt x="7" y="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7" name="Freeform 225"/>
            <p:cNvSpPr>
              <a:spLocks/>
            </p:cNvSpPr>
            <p:nvPr/>
          </p:nvSpPr>
          <p:spPr bwMode="auto">
            <a:xfrm>
              <a:off x="5191194" y="681008"/>
              <a:ext cx="15875" cy="26988"/>
            </a:xfrm>
            <a:custGeom>
              <a:avLst/>
              <a:gdLst>
                <a:gd name="T0" fmla="*/ 0 w 9"/>
                <a:gd name="T1" fmla="*/ 1 h 15"/>
                <a:gd name="T2" fmla="*/ 9 w 9"/>
                <a:gd name="T3" fmla="*/ 0 h 15"/>
                <a:gd name="T4" fmla="*/ 0 w 9"/>
                <a:gd name="T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5">
                  <a:moveTo>
                    <a:pt x="0" y="1"/>
                  </a:moveTo>
                  <a:cubicBezTo>
                    <a:pt x="2" y="11"/>
                    <a:pt x="9" y="15"/>
                    <a:pt x="9" y="0"/>
                  </a:cubicBezTo>
                  <a:cubicBezTo>
                    <a:pt x="6" y="0"/>
                    <a:pt x="3" y="1"/>
                    <a:pt x="0" y="1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8" name="Freeform 226"/>
            <p:cNvSpPr>
              <a:spLocks/>
            </p:cNvSpPr>
            <p:nvPr/>
          </p:nvSpPr>
          <p:spPr bwMode="auto">
            <a:xfrm>
              <a:off x="5207069" y="438118"/>
              <a:ext cx="82550" cy="79376"/>
            </a:xfrm>
            <a:custGeom>
              <a:avLst/>
              <a:gdLst>
                <a:gd name="T0" fmla="*/ 0 w 47"/>
                <a:gd name="T1" fmla="*/ 33 h 44"/>
                <a:gd name="T2" fmla="*/ 47 w 47"/>
                <a:gd name="T3" fmla="*/ 11 h 44"/>
                <a:gd name="T4" fmla="*/ 31 w 47"/>
                <a:gd name="T5" fmla="*/ 20 h 44"/>
                <a:gd name="T6" fmla="*/ 0 w 47"/>
                <a:gd name="T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4">
                  <a:moveTo>
                    <a:pt x="0" y="33"/>
                  </a:moveTo>
                  <a:cubicBezTo>
                    <a:pt x="13" y="44"/>
                    <a:pt x="41" y="27"/>
                    <a:pt x="47" y="11"/>
                  </a:cubicBezTo>
                  <a:cubicBezTo>
                    <a:pt x="41" y="11"/>
                    <a:pt x="35" y="14"/>
                    <a:pt x="31" y="20"/>
                  </a:cubicBezTo>
                  <a:cubicBezTo>
                    <a:pt x="27" y="0"/>
                    <a:pt x="6" y="29"/>
                    <a:pt x="0" y="33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9" name="Freeform 227"/>
            <p:cNvSpPr>
              <a:spLocks/>
            </p:cNvSpPr>
            <p:nvPr/>
          </p:nvSpPr>
          <p:spPr bwMode="auto">
            <a:xfrm>
              <a:off x="5218182" y="368267"/>
              <a:ext cx="103188" cy="79376"/>
            </a:xfrm>
            <a:custGeom>
              <a:avLst/>
              <a:gdLst>
                <a:gd name="T0" fmla="*/ 29 w 59"/>
                <a:gd name="T1" fmla="*/ 40 h 45"/>
                <a:gd name="T2" fmla="*/ 59 w 59"/>
                <a:gd name="T3" fmla="*/ 29 h 45"/>
                <a:gd name="T4" fmla="*/ 54 w 59"/>
                <a:gd name="T5" fmla="*/ 18 h 45"/>
                <a:gd name="T6" fmla="*/ 38 w 59"/>
                <a:gd name="T7" fmla="*/ 0 h 45"/>
                <a:gd name="T8" fmla="*/ 36 w 59"/>
                <a:gd name="T9" fmla="*/ 19 h 45"/>
                <a:gd name="T10" fmla="*/ 0 w 59"/>
                <a:gd name="T11" fmla="*/ 33 h 45"/>
                <a:gd name="T12" fmla="*/ 40 w 59"/>
                <a:gd name="T13" fmla="*/ 28 h 45"/>
                <a:gd name="T14" fmla="*/ 24 w 59"/>
                <a:gd name="T15" fmla="*/ 33 h 45"/>
                <a:gd name="T16" fmla="*/ 29 w 59"/>
                <a:gd name="T17" fmla="*/ 4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5">
                  <a:moveTo>
                    <a:pt x="29" y="40"/>
                  </a:moveTo>
                  <a:cubicBezTo>
                    <a:pt x="39" y="39"/>
                    <a:pt x="51" y="38"/>
                    <a:pt x="59" y="29"/>
                  </a:cubicBezTo>
                  <a:cubicBezTo>
                    <a:pt x="51" y="26"/>
                    <a:pt x="52" y="24"/>
                    <a:pt x="54" y="18"/>
                  </a:cubicBezTo>
                  <a:cubicBezTo>
                    <a:pt x="57" y="10"/>
                    <a:pt x="42" y="3"/>
                    <a:pt x="38" y="0"/>
                  </a:cubicBezTo>
                  <a:cubicBezTo>
                    <a:pt x="39" y="6"/>
                    <a:pt x="38" y="13"/>
                    <a:pt x="36" y="19"/>
                  </a:cubicBezTo>
                  <a:cubicBezTo>
                    <a:pt x="27" y="7"/>
                    <a:pt x="11" y="26"/>
                    <a:pt x="0" y="33"/>
                  </a:cubicBezTo>
                  <a:cubicBezTo>
                    <a:pt x="12" y="45"/>
                    <a:pt x="27" y="21"/>
                    <a:pt x="40" y="28"/>
                  </a:cubicBezTo>
                  <a:cubicBezTo>
                    <a:pt x="35" y="31"/>
                    <a:pt x="30" y="33"/>
                    <a:pt x="24" y="33"/>
                  </a:cubicBezTo>
                  <a:cubicBezTo>
                    <a:pt x="26" y="36"/>
                    <a:pt x="27" y="38"/>
                    <a:pt x="29" y="4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0" name="Freeform 228"/>
            <p:cNvSpPr>
              <a:spLocks/>
            </p:cNvSpPr>
            <p:nvPr/>
          </p:nvSpPr>
          <p:spPr bwMode="auto">
            <a:xfrm>
              <a:off x="5237232" y="436530"/>
              <a:ext cx="38100" cy="17463"/>
            </a:xfrm>
            <a:custGeom>
              <a:avLst/>
              <a:gdLst>
                <a:gd name="T0" fmla="*/ 9 w 22"/>
                <a:gd name="T1" fmla="*/ 9 h 10"/>
                <a:gd name="T2" fmla="*/ 22 w 22"/>
                <a:gd name="T3" fmla="*/ 4 h 10"/>
                <a:gd name="T4" fmla="*/ 0 w 22"/>
                <a:gd name="T5" fmla="*/ 5 h 10"/>
                <a:gd name="T6" fmla="*/ 9 w 22"/>
                <a:gd name="T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0">
                  <a:moveTo>
                    <a:pt x="9" y="9"/>
                  </a:moveTo>
                  <a:cubicBezTo>
                    <a:pt x="14" y="10"/>
                    <a:pt x="18" y="8"/>
                    <a:pt x="22" y="4"/>
                  </a:cubicBezTo>
                  <a:cubicBezTo>
                    <a:pt x="15" y="0"/>
                    <a:pt x="7" y="0"/>
                    <a:pt x="0" y="5"/>
                  </a:cubicBezTo>
                  <a:cubicBezTo>
                    <a:pt x="3" y="6"/>
                    <a:pt x="6" y="8"/>
                    <a:pt x="9" y="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1" name="Freeform 229"/>
            <p:cNvSpPr>
              <a:spLocks/>
            </p:cNvSpPr>
            <p:nvPr/>
          </p:nvSpPr>
          <p:spPr bwMode="auto">
            <a:xfrm>
              <a:off x="5259457" y="374617"/>
              <a:ext cx="15875" cy="14288"/>
            </a:xfrm>
            <a:custGeom>
              <a:avLst/>
              <a:gdLst>
                <a:gd name="T0" fmla="*/ 8 w 9"/>
                <a:gd name="T1" fmla="*/ 8 h 8"/>
                <a:gd name="T2" fmla="*/ 0 w 9"/>
                <a:gd name="T3" fmla="*/ 8 h 8"/>
                <a:gd name="T4" fmla="*/ 8 w 9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8">
                  <a:moveTo>
                    <a:pt x="8" y="8"/>
                  </a:moveTo>
                  <a:cubicBezTo>
                    <a:pt x="9" y="0"/>
                    <a:pt x="6" y="0"/>
                    <a:pt x="0" y="8"/>
                  </a:cubicBezTo>
                  <a:lnTo>
                    <a:pt x="8" y="8"/>
                  </a:ln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2" name="Freeform 230"/>
            <p:cNvSpPr>
              <a:spLocks/>
            </p:cNvSpPr>
            <p:nvPr/>
          </p:nvSpPr>
          <p:spPr bwMode="auto">
            <a:xfrm>
              <a:off x="5261044" y="490506"/>
              <a:ext cx="17463" cy="7938"/>
            </a:xfrm>
            <a:custGeom>
              <a:avLst/>
              <a:gdLst>
                <a:gd name="T0" fmla="*/ 0 w 9"/>
                <a:gd name="T1" fmla="*/ 5 h 5"/>
                <a:gd name="T2" fmla="*/ 9 w 9"/>
                <a:gd name="T3" fmla="*/ 0 h 5"/>
                <a:gd name="T4" fmla="*/ 0 w 9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5">
                  <a:moveTo>
                    <a:pt x="0" y="5"/>
                  </a:moveTo>
                  <a:cubicBezTo>
                    <a:pt x="3" y="3"/>
                    <a:pt x="6" y="2"/>
                    <a:pt x="9" y="0"/>
                  </a:cubicBezTo>
                  <a:cubicBezTo>
                    <a:pt x="5" y="0"/>
                    <a:pt x="2" y="2"/>
                    <a:pt x="0" y="5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3" name="Freeform 231"/>
            <p:cNvSpPr>
              <a:spLocks/>
            </p:cNvSpPr>
            <p:nvPr/>
          </p:nvSpPr>
          <p:spPr bwMode="auto">
            <a:xfrm>
              <a:off x="5280094" y="536544"/>
              <a:ext cx="26988" cy="17463"/>
            </a:xfrm>
            <a:custGeom>
              <a:avLst/>
              <a:gdLst>
                <a:gd name="T0" fmla="*/ 0 w 16"/>
                <a:gd name="T1" fmla="*/ 10 h 10"/>
                <a:gd name="T2" fmla="*/ 16 w 16"/>
                <a:gd name="T3" fmla="*/ 6 h 10"/>
                <a:gd name="T4" fmla="*/ 0 w 16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0">
                  <a:moveTo>
                    <a:pt x="0" y="10"/>
                  </a:moveTo>
                  <a:cubicBezTo>
                    <a:pt x="6" y="10"/>
                    <a:pt x="11" y="8"/>
                    <a:pt x="16" y="6"/>
                  </a:cubicBezTo>
                  <a:cubicBezTo>
                    <a:pt x="11" y="1"/>
                    <a:pt x="3" y="0"/>
                    <a:pt x="0" y="1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4" name="Freeform 232"/>
            <p:cNvSpPr>
              <a:spLocks/>
            </p:cNvSpPr>
            <p:nvPr/>
          </p:nvSpPr>
          <p:spPr bwMode="auto">
            <a:xfrm>
              <a:off x="5289619" y="361917"/>
              <a:ext cx="169863" cy="131764"/>
            </a:xfrm>
            <a:custGeom>
              <a:avLst/>
              <a:gdLst>
                <a:gd name="T0" fmla="*/ 19 w 96"/>
                <a:gd name="T1" fmla="*/ 32 h 74"/>
                <a:gd name="T2" fmla="*/ 22 w 96"/>
                <a:gd name="T3" fmla="*/ 41 h 74"/>
                <a:gd name="T4" fmla="*/ 6 w 96"/>
                <a:gd name="T5" fmla="*/ 45 h 74"/>
                <a:gd name="T6" fmla="*/ 0 w 96"/>
                <a:gd name="T7" fmla="*/ 71 h 74"/>
                <a:gd name="T8" fmla="*/ 25 w 96"/>
                <a:gd name="T9" fmla="*/ 56 h 74"/>
                <a:gd name="T10" fmla="*/ 19 w 96"/>
                <a:gd name="T11" fmla="*/ 66 h 74"/>
                <a:gd name="T12" fmla="*/ 34 w 96"/>
                <a:gd name="T13" fmla="*/ 70 h 74"/>
                <a:gd name="T14" fmla="*/ 47 w 96"/>
                <a:gd name="T15" fmla="*/ 52 h 74"/>
                <a:gd name="T16" fmla="*/ 58 w 96"/>
                <a:gd name="T17" fmla="*/ 50 h 74"/>
                <a:gd name="T18" fmla="*/ 75 w 96"/>
                <a:gd name="T19" fmla="*/ 46 h 74"/>
                <a:gd name="T20" fmla="*/ 85 w 96"/>
                <a:gd name="T21" fmla="*/ 19 h 74"/>
                <a:gd name="T22" fmla="*/ 66 w 96"/>
                <a:gd name="T23" fmla="*/ 20 h 74"/>
                <a:gd name="T24" fmla="*/ 39 w 96"/>
                <a:gd name="T25" fmla="*/ 47 h 74"/>
                <a:gd name="T26" fmla="*/ 43 w 96"/>
                <a:gd name="T27" fmla="*/ 28 h 74"/>
                <a:gd name="T28" fmla="*/ 33 w 96"/>
                <a:gd name="T29" fmla="*/ 9 h 74"/>
                <a:gd name="T30" fmla="*/ 34 w 96"/>
                <a:gd name="T31" fmla="*/ 32 h 74"/>
                <a:gd name="T32" fmla="*/ 19 w 96"/>
                <a:gd name="T33" fmla="*/ 3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74">
                  <a:moveTo>
                    <a:pt x="19" y="32"/>
                  </a:moveTo>
                  <a:cubicBezTo>
                    <a:pt x="20" y="35"/>
                    <a:pt x="21" y="38"/>
                    <a:pt x="22" y="41"/>
                  </a:cubicBezTo>
                  <a:cubicBezTo>
                    <a:pt x="17" y="43"/>
                    <a:pt x="12" y="45"/>
                    <a:pt x="6" y="45"/>
                  </a:cubicBezTo>
                  <a:cubicBezTo>
                    <a:pt x="14" y="56"/>
                    <a:pt x="1" y="60"/>
                    <a:pt x="0" y="71"/>
                  </a:cubicBezTo>
                  <a:cubicBezTo>
                    <a:pt x="7" y="63"/>
                    <a:pt x="16" y="59"/>
                    <a:pt x="25" y="56"/>
                  </a:cubicBezTo>
                  <a:cubicBezTo>
                    <a:pt x="23" y="59"/>
                    <a:pt x="21" y="63"/>
                    <a:pt x="19" y="66"/>
                  </a:cubicBezTo>
                  <a:cubicBezTo>
                    <a:pt x="23" y="67"/>
                    <a:pt x="29" y="72"/>
                    <a:pt x="34" y="70"/>
                  </a:cubicBezTo>
                  <a:cubicBezTo>
                    <a:pt x="40" y="68"/>
                    <a:pt x="42" y="57"/>
                    <a:pt x="47" y="52"/>
                  </a:cubicBezTo>
                  <a:cubicBezTo>
                    <a:pt x="46" y="74"/>
                    <a:pt x="54" y="55"/>
                    <a:pt x="58" y="50"/>
                  </a:cubicBezTo>
                  <a:cubicBezTo>
                    <a:pt x="63" y="44"/>
                    <a:pt x="70" y="47"/>
                    <a:pt x="75" y="46"/>
                  </a:cubicBezTo>
                  <a:cubicBezTo>
                    <a:pt x="86" y="46"/>
                    <a:pt x="96" y="28"/>
                    <a:pt x="85" y="19"/>
                  </a:cubicBezTo>
                  <a:cubicBezTo>
                    <a:pt x="80" y="16"/>
                    <a:pt x="70" y="13"/>
                    <a:pt x="66" y="20"/>
                  </a:cubicBezTo>
                  <a:cubicBezTo>
                    <a:pt x="60" y="29"/>
                    <a:pt x="48" y="36"/>
                    <a:pt x="39" y="47"/>
                  </a:cubicBezTo>
                  <a:cubicBezTo>
                    <a:pt x="40" y="44"/>
                    <a:pt x="64" y="10"/>
                    <a:pt x="43" y="28"/>
                  </a:cubicBezTo>
                  <a:cubicBezTo>
                    <a:pt x="50" y="17"/>
                    <a:pt x="47" y="0"/>
                    <a:pt x="33" y="9"/>
                  </a:cubicBezTo>
                  <a:cubicBezTo>
                    <a:pt x="27" y="13"/>
                    <a:pt x="24" y="31"/>
                    <a:pt x="34" y="32"/>
                  </a:cubicBezTo>
                  <a:cubicBezTo>
                    <a:pt x="29" y="30"/>
                    <a:pt x="24" y="30"/>
                    <a:pt x="19" y="32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5" name="Freeform 233"/>
            <p:cNvSpPr>
              <a:spLocks/>
            </p:cNvSpPr>
            <p:nvPr/>
          </p:nvSpPr>
          <p:spPr bwMode="auto">
            <a:xfrm>
              <a:off x="5324544" y="307942"/>
              <a:ext cx="73025" cy="76201"/>
            </a:xfrm>
            <a:custGeom>
              <a:avLst/>
              <a:gdLst>
                <a:gd name="T0" fmla="*/ 14 w 42"/>
                <a:gd name="T1" fmla="*/ 36 h 43"/>
                <a:gd name="T2" fmla="*/ 42 w 42"/>
                <a:gd name="T3" fmla="*/ 9 h 43"/>
                <a:gd name="T4" fmla="*/ 0 w 42"/>
                <a:gd name="T5" fmla="*/ 41 h 43"/>
                <a:gd name="T6" fmla="*/ 14 w 42"/>
                <a:gd name="T7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14" y="36"/>
                  </a:moveTo>
                  <a:cubicBezTo>
                    <a:pt x="25" y="34"/>
                    <a:pt x="39" y="23"/>
                    <a:pt x="42" y="9"/>
                  </a:cubicBezTo>
                  <a:cubicBezTo>
                    <a:pt x="27" y="0"/>
                    <a:pt x="4" y="25"/>
                    <a:pt x="0" y="41"/>
                  </a:cubicBezTo>
                  <a:cubicBezTo>
                    <a:pt x="6" y="43"/>
                    <a:pt x="10" y="42"/>
                    <a:pt x="14" y="36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6" name="Freeform 234"/>
            <p:cNvSpPr>
              <a:spLocks/>
            </p:cNvSpPr>
            <p:nvPr/>
          </p:nvSpPr>
          <p:spPr bwMode="auto">
            <a:xfrm>
              <a:off x="5334069" y="530194"/>
              <a:ext cx="42863" cy="11113"/>
            </a:xfrm>
            <a:custGeom>
              <a:avLst/>
              <a:gdLst>
                <a:gd name="T0" fmla="*/ 8 w 24"/>
                <a:gd name="T1" fmla="*/ 0 h 6"/>
                <a:gd name="T2" fmla="*/ 0 w 24"/>
                <a:gd name="T3" fmla="*/ 4 h 6"/>
                <a:gd name="T4" fmla="*/ 24 w 24"/>
                <a:gd name="T5" fmla="*/ 2 h 6"/>
                <a:gd name="T6" fmla="*/ 8 w 2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6">
                  <a:moveTo>
                    <a:pt x="8" y="0"/>
                  </a:moveTo>
                  <a:cubicBezTo>
                    <a:pt x="6" y="2"/>
                    <a:pt x="3" y="3"/>
                    <a:pt x="0" y="4"/>
                  </a:cubicBezTo>
                  <a:cubicBezTo>
                    <a:pt x="8" y="6"/>
                    <a:pt x="16" y="5"/>
                    <a:pt x="24" y="2"/>
                  </a:cubicBezTo>
                  <a:cubicBezTo>
                    <a:pt x="19" y="2"/>
                    <a:pt x="13" y="1"/>
                    <a:pt x="8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7" name="Freeform 235"/>
            <p:cNvSpPr>
              <a:spLocks/>
            </p:cNvSpPr>
            <p:nvPr/>
          </p:nvSpPr>
          <p:spPr bwMode="auto">
            <a:xfrm>
              <a:off x="5397570" y="415893"/>
              <a:ext cx="41275" cy="79376"/>
            </a:xfrm>
            <a:custGeom>
              <a:avLst/>
              <a:gdLst>
                <a:gd name="T0" fmla="*/ 0 w 23"/>
                <a:gd name="T1" fmla="*/ 25 h 45"/>
                <a:gd name="T2" fmla="*/ 0 w 23"/>
                <a:gd name="T3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" h="45">
                  <a:moveTo>
                    <a:pt x="0" y="25"/>
                  </a:moveTo>
                  <a:cubicBezTo>
                    <a:pt x="23" y="45"/>
                    <a:pt x="18" y="0"/>
                    <a:pt x="0" y="25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8" name="Freeform 236"/>
            <p:cNvSpPr>
              <a:spLocks/>
            </p:cNvSpPr>
            <p:nvPr/>
          </p:nvSpPr>
          <p:spPr bwMode="auto">
            <a:xfrm>
              <a:off x="5421382" y="374617"/>
              <a:ext cx="28575" cy="14288"/>
            </a:xfrm>
            <a:custGeom>
              <a:avLst/>
              <a:gdLst>
                <a:gd name="T0" fmla="*/ 9 w 16"/>
                <a:gd name="T1" fmla="*/ 8 h 8"/>
                <a:gd name="T2" fmla="*/ 16 w 16"/>
                <a:gd name="T3" fmla="*/ 3 h 8"/>
                <a:gd name="T4" fmla="*/ 0 w 16"/>
                <a:gd name="T5" fmla="*/ 5 h 8"/>
                <a:gd name="T6" fmla="*/ 9 w 16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9" y="8"/>
                  </a:moveTo>
                  <a:lnTo>
                    <a:pt x="16" y="3"/>
                  </a:lnTo>
                  <a:cubicBezTo>
                    <a:pt x="11" y="0"/>
                    <a:pt x="5" y="0"/>
                    <a:pt x="0" y="5"/>
                  </a:cubicBezTo>
                  <a:cubicBezTo>
                    <a:pt x="3" y="6"/>
                    <a:pt x="6" y="7"/>
                    <a:pt x="9" y="8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9" name="Freeform 237"/>
            <p:cNvSpPr>
              <a:spLocks/>
            </p:cNvSpPr>
            <p:nvPr/>
          </p:nvSpPr>
          <p:spPr bwMode="auto">
            <a:xfrm>
              <a:off x="5469007" y="257141"/>
              <a:ext cx="139700" cy="103189"/>
            </a:xfrm>
            <a:custGeom>
              <a:avLst/>
              <a:gdLst>
                <a:gd name="T0" fmla="*/ 9 w 79"/>
                <a:gd name="T1" fmla="*/ 37 h 59"/>
                <a:gd name="T2" fmla="*/ 17 w 79"/>
                <a:gd name="T3" fmla="*/ 36 h 59"/>
                <a:gd name="T4" fmla="*/ 17 w 79"/>
                <a:gd name="T5" fmla="*/ 46 h 59"/>
                <a:gd name="T6" fmla="*/ 1 w 79"/>
                <a:gd name="T7" fmla="*/ 52 h 59"/>
                <a:gd name="T8" fmla="*/ 31 w 79"/>
                <a:gd name="T9" fmla="*/ 50 h 59"/>
                <a:gd name="T10" fmla="*/ 67 w 79"/>
                <a:gd name="T11" fmla="*/ 47 h 59"/>
                <a:gd name="T12" fmla="*/ 65 w 79"/>
                <a:gd name="T13" fmla="*/ 38 h 59"/>
                <a:gd name="T14" fmla="*/ 60 w 79"/>
                <a:gd name="T15" fmla="*/ 24 h 59"/>
                <a:gd name="T16" fmla="*/ 52 w 79"/>
                <a:gd name="T17" fmla="*/ 12 h 59"/>
                <a:gd name="T18" fmla="*/ 39 w 79"/>
                <a:gd name="T19" fmla="*/ 9 h 59"/>
                <a:gd name="T20" fmla="*/ 19 w 79"/>
                <a:gd name="T21" fmla="*/ 16 h 59"/>
                <a:gd name="T22" fmla="*/ 36 w 79"/>
                <a:gd name="T23" fmla="*/ 22 h 59"/>
                <a:gd name="T24" fmla="*/ 0 w 79"/>
                <a:gd name="T25" fmla="*/ 28 h 59"/>
                <a:gd name="T26" fmla="*/ 9 w 79"/>
                <a:gd name="T27" fmla="*/ 3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59">
                  <a:moveTo>
                    <a:pt x="9" y="37"/>
                  </a:moveTo>
                  <a:cubicBezTo>
                    <a:pt x="11" y="37"/>
                    <a:pt x="14" y="37"/>
                    <a:pt x="17" y="36"/>
                  </a:cubicBezTo>
                  <a:cubicBezTo>
                    <a:pt x="6" y="40"/>
                    <a:pt x="6" y="43"/>
                    <a:pt x="17" y="46"/>
                  </a:cubicBezTo>
                  <a:cubicBezTo>
                    <a:pt x="12" y="48"/>
                    <a:pt x="6" y="51"/>
                    <a:pt x="1" y="52"/>
                  </a:cubicBezTo>
                  <a:cubicBezTo>
                    <a:pt x="11" y="59"/>
                    <a:pt x="22" y="56"/>
                    <a:pt x="31" y="50"/>
                  </a:cubicBezTo>
                  <a:cubicBezTo>
                    <a:pt x="42" y="43"/>
                    <a:pt x="55" y="50"/>
                    <a:pt x="67" y="47"/>
                  </a:cubicBezTo>
                  <a:cubicBezTo>
                    <a:pt x="57" y="44"/>
                    <a:pt x="57" y="41"/>
                    <a:pt x="65" y="38"/>
                  </a:cubicBezTo>
                  <a:cubicBezTo>
                    <a:pt x="70" y="31"/>
                    <a:pt x="73" y="15"/>
                    <a:pt x="60" y="24"/>
                  </a:cubicBezTo>
                  <a:cubicBezTo>
                    <a:pt x="79" y="18"/>
                    <a:pt x="59" y="16"/>
                    <a:pt x="52" y="12"/>
                  </a:cubicBezTo>
                  <a:cubicBezTo>
                    <a:pt x="32" y="0"/>
                    <a:pt x="57" y="32"/>
                    <a:pt x="39" y="9"/>
                  </a:cubicBezTo>
                  <a:cubicBezTo>
                    <a:pt x="56" y="27"/>
                    <a:pt x="27" y="11"/>
                    <a:pt x="19" y="16"/>
                  </a:cubicBezTo>
                  <a:cubicBezTo>
                    <a:pt x="24" y="21"/>
                    <a:pt x="30" y="23"/>
                    <a:pt x="36" y="22"/>
                  </a:cubicBezTo>
                  <a:cubicBezTo>
                    <a:pt x="25" y="28"/>
                    <a:pt x="12" y="25"/>
                    <a:pt x="0" y="28"/>
                  </a:cubicBezTo>
                  <a:cubicBezTo>
                    <a:pt x="8" y="27"/>
                    <a:pt x="9" y="29"/>
                    <a:pt x="9" y="37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0" name="Freeform 238"/>
            <p:cNvSpPr>
              <a:spLocks/>
            </p:cNvSpPr>
            <p:nvPr/>
          </p:nvSpPr>
          <p:spPr bwMode="auto">
            <a:xfrm>
              <a:off x="5470595" y="385730"/>
              <a:ext cx="28575" cy="28575"/>
            </a:xfrm>
            <a:custGeom>
              <a:avLst/>
              <a:gdLst>
                <a:gd name="T0" fmla="*/ 16 w 16"/>
                <a:gd name="T1" fmla="*/ 15 h 16"/>
                <a:gd name="T2" fmla="*/ 0 w 16"/>
                <a:gd name="T3" fmla="*/ 16 h 16"/>
                <a:gd name="T4" fmla="*/ 16 w 16"/>
                <a:gd name="T5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6">
                  <a:moveTo>
                    <a:pt x="16" y="15"/>
                  </a:moveTo>
                  <a:cubicBezTo>
                    <a:pt x="15" y="0"/>
                    <a:pt x="3" y="9"/>
                    <a:pt x="0" y="16"/>
                  </a:cubicBezTo>
                  <a:cubicBezTo>
                    <a:pt x="5" y="15"/>
                    <a:pt x="11" y="15"/>
                    <a:pt x="16" y="15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1" name="Freeform 239"/>
            <p:cNvSpPr>
              <a:spLocks/>
            </p:cNvSpPr>
            <p:nvPr/>
          </p:nvSpPr>
          <p:spPr bwMode="auto">
            <a:xfrm>
              <a:off x="5500757" y="371442"/>
              <a:ext cx="30163" cy="31750"/>
            </a:xfrm>
            <a:custGeom>
              <a:avLst/>
              <a:gdLst>
                <a:gd name="T0" fmla="*/ 0 w 17"/>
                <a:gd name="T1" fmla="*/ 11 h 18"/>
                <a:gd name="T2" fmla="*/ 17 w 17"/>
                <a:gd name="T3" fmla="*/ 14 h 18"/>
                <a:gd name="T4" fmla="*/ 0 w 17"/>
                <a:gd name="T5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8">
                  <a:moveTo>
                    <a:pt x="0" y="11"/>
                  </a:moveTo>
                  <a:cubicBezTo>
                    <a:pt x="5" y="17"/>
                    <a:pt x="11" y="18"/>
                    <a:pt x="17" y="14"/>
                  </a:cubicBezTo>
                  <a:cubicBezTo>
                    <a:pt x="14" y="8"/>
                    <a:pt x="3" y="0"/>
                    <a:pt x="0" y="11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2" name="Freeform 240"/>
            <p:cNvSpPr>
              <a:spLocks/>
            </p:cNvSpPr>
            <p:nvPr/>
          </p:nvSpPr>
          <p:spPr bwMode="auto">
            <a:xfrm>
              <a:off x="5591245" y="215866"/>
              <a:ext cx="100013" cy="71438"/>
            </a:xfrm>
            <a:custGeom>
              <a:avLst/>
              <a:gdLst>
                <a:gd name="T0" fmla="*/ 45 w 57"/>
                <a:gd name="T1" fmla="*/ 22 h 40"/>
                <a:gd name="T2" fmla="*/ 57 w 57"/>
                <a:gd name="T3" fmla="*/ 13 h 40"/>
                <a:gd name="T4" fmla="*/ 33 w 57"/>
                <a:gd name="T5" fmla="*/ 5 h 40"/>
                <a:gd name="T6" fmla="*/ 35 w 57"/>
                <a:gd name="T7" fmla="*/ 20 h 40"/>
                <a:gd name="T8" fmla="*/ 30 w 57"/>
                <a:gd name="T9" fmla="*/ 10 h 40"/>
                <a:gd name="T10" fmla="*/ 29 w 57"/>
                <a:gd name="T11" fmla="*/ 21 h 40"/>
                <a:gd name="T12" fmla="*/ 21 w 57"/>
                <a:gd name="T13" fmla="*/ 27 h 40"/>
                <a:gd name="T14" fmla="*/ 4 w 57"/>
                <a:gd name="T15" fmla="*/ 34 h 40"/>
                <a:gd name="T16" fmla="*/ 45 w 57"/>
                <a:gd name="T17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0">
                  <a:moveTo>
                    <a:pt x="45" y="22"/>
                  </a:moveTo>
                  <a:cubicBezTo>
                    <a:pt x="49" y="20"/>
                    <a:pt x="53" y="16"/>
                    <a:pt x="57" y="13"/>
                  </a:cubicBezTo>
                  <a:cubicBezTo>
                    <a:pt x="49" y="8"/>
                    <a:pt x="42" y="0"/>
                    <a:pt x="33" y="5"/>
                  </a:cubicBezTo>
                  <a:cubicBezTo>
                    <a:pt x="44" y="9"/>
                    <a:pt x="41" y="14"/>
                    <a:pt x="35" y="20"/>
                  </a:cubicBezTo>
                  <a:cubicBezTo>
                    <a:pt x="33" y="17"/>
                    <a:pt x="32" y="13"/>
                    <a:pt x="30" y="10"/>
                  </a:cubicBezTo>
                  <a:cubicBezTo>
                    <a:pt x="24" y="14"/>
                    <a:pt x="13" y="21"/>
                    <a:pt x="29" y="21"/>
                  </a:cubicBezTo>
                  <a:cubicBezTo>
                    <a:pt x="23" y="19"/>
                    <a:pt x="0" y="29"/>
                    <a:pt x="21" y="27"/>
                  </a:cubicBezTo>
                  <a:cubicBezTo>
                    <a:pt x="14" y="27"/>
                    <a:pt x="9" y="29"/>
                    <a:pt x="4" y="34"/>
                  </a:cubicBezTo>
                  <a:cubicBezTo>
                    <a:pt x="12" y="38"/>
                    <a:pt x="46" y="40"/>
                    <a:pt x="45" y="22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3" name="Freeform 241"/>
            <p:cNvSpPr>
              <a:spLocks/>
            </p:cNvSpPr>
            <p:nvPr/>
          </p:nvSpPr>
          <p:spPr bwMode="auto">
            <a:xfrm>
              <a:off x="5653157" y="185703"/>
              <a:ext cx="28575" cy="15875"/>
            </a:xfrm>
            <a:custGeom>
              <a:avLst/>
              <a:gdLst>
                <a:gd name="T0" fmla="*/ 0 w 16"/>
                <a:gd name="T1" fmla="*/ 9 h 9"/>
                <a:gd name="T2" fmla="*/ 16 w 16"/>
                <a:gd name="T3" fmla="*/ 0 h 9"/>
                <a:gd name="T4" fmla="*/ 0 w 16"/>
                <a:gd name="T5" fmla="*/ 0 h 9"/>
                <a:gd name="T6" fmla="*/ 0 w 16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0" y="9"/>
                  </a:moveTo>
                  <a:cubicBezTo>
                    <a:pt x="5" y="5"/>
                    <a:pt x="10" y="2"/>
                    <a:pt x="16" y="0"/>
                  </a:cubicBezTo>
                  <a:cubicBezTo>
                    <a:pt x="10" y="1"/>
                    <a:pt x="5" y="1"/>
                    <a:pt x="0" y="0"/>
                  </a:cubicBezTo>
                  <a:lnTo>
                    <a:pt x="0" y="9"/>
                  </a:ln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4" name="Freeform 242"/>
            <p:cNvSpPr>
              <a:spLocks/>
            </p:cNvSpPr>
            <p:nvPr/>
          </p:nvSpPr>
          <p:spPr bwMode="auto">
            <a:xfrm>
              <a:off x="5656332" y="185703"/>
              <a:ext cx="100013" cy="84138"/>
            </a:xfrm>
            <a:custGeom>
              <a:avLst/>
              <a:gdLst>
                <a:gd name="T0" fmla="*/ 5 w 56"/>
                <a:gd name="T1" fmla="*/ 9 h 48"/>
                <a:gd name="T2" fmla="*/ 56 w 56"/>
                <a:gd name="T3" fmla="*/ 9 h 48"/>
                <a:gd name="T4" fmla="*/ 38 w 56"/>
                <a:gd name="T5" fmla="*/ 9 h 48"/>
                <a:gd name="T6" fmla="*/ 30 w 56"/>
                <a:gd name="T7" fmla="*/ 1 h 48"/>
                <a:gd name="T8" fmla="*/ 5 w 56"/>
                <a:gd name="T9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8">
                  <a:moveTo>
                    <a:pt x="5" y="9"/>
                  </a:moveTo>
                  <a:cubicBezTo>
                    <a:pt x="0" y="48"/>
                    <a:pt x="50" y="10"/>
                    <a:pt x="56" y="9"/>
                  </a:cubicBezTo>
                  <a:cubicBezTo>
                    <a:pt x="49" y="10"/>
                    <a:pt x="43" y="8"/>
                    <a:pt x="38" y="9"/>
                  </a:cubicBezTo>
                  <a:cubicBezTo>
                    <a:pt x="36" y="9"/>
                    <a:pt x="33" y="2"/>
                    <a:pt x="30" y="1"/>
                  </a:cubicBezTo>
                  <a:cubicBezTo>
                    <a:pt x="21" y="0"/>
                    <a:pt x="13" y="6"/>
                    <a:pt x="5" y="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5" name="Freeform 243"/>
            <p:cNvSpPr>
              <a:spLocks/>
            </p:cNvSpPr>
            <p:nvPr/>
          </p:nvSpPr>
          <p:spPr bwMode="auto">
            <a:xfrm>
              <a:off x="5688082" y="146015"/>
              <a:ext cx="17463" cy="31750"/>
            </a:xfrm>
            <a:custGeom>
              <a:avLst/>
              <a:gdLst>
                <a:gd name="T0" fmla="*/ 0 w 10"/>
                <a:gd name="T1" fmla="*/ 12 h 18"/>
                <a:gd name="T2" fmla="*/ 9 w 10"/>
                <a:gd name="T3" fmla="*/ 18 h 18"/>
                <a:gd name="T4" fmla="*/ 0 w 10"/>
                <a:gd name="T5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8">
                  <a:moveTo>
                    <a:pt x="0" y="12"/>
                  </a:moveTo>
                  <a:cubicBezTo>
                    <a:pt x="3" y="14"/>
                    <a:pt x="6" y="16"/>
                    <a:pt x="9" y="18"/>
                  </a:cubicBezTo>
                  <a:cubicBezTo>
                    <a:pt x="10" y="9"/>
                    <a:pt x="2" y="0"/>
                    <a:pt x="0" y="12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6" name="Freeform 244"/>
            <p:cNvSpPr>
              <a:spLocks/>
            </p:cNvSpPr>
            <p:nvPr/>
          </p:nvSpPr>
          <p:spPr bwMode="auto">
            <a:xfrm>
              <a:off x="5715070" y="176178"/>
              <a:ext cx="17463" cy="4763"/>
            </a:xfrm>
            <a:custGeom>
              <a:avLst/>
              <a:gdLst>
                <a:gd name="T0" fmla="*/ 0 w 10"/>
                <a:gd name="T1" fmla="*/ 1 h 2"/>
                <a:gd name="T2" fmla="*/ 10 w 10"/>
                <a:gd name="T3" fmla="*/ 0 h 2"/>
                <a:gd name="T4" fmla="*/ 0 w 10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2">
                  <a:moveTo>
                    <a:pt x="0" y="1"/>
                  </a:moveTo>
                  <a:cubicBezTo>
                    <a:pt x="4" y="2"/>
                    <a:pt x="7" y="2"/>
                    <a:pt x="10" y="0"/>
                  </a:cubicBezTo>
                  <a:cubicBezTo>
                    <a:pt x="7" y="0"/>
                    <a:pt x="4" y="0"/>
                    <a:pt x="0" y="1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7" name="Freeform 245"/>
            <p:cNvSpPr>
              <a:spLocks/>
            </p:cNvSpPr>
            <p:nvPr/>
          </p:nvSpPr>
          <p:spPr bwMode="auto">
            <a:xfrm>
              <a:off x="5737295" y="201578"/>
              <a:ext cx="38100" cy="25400"/>
            </a:xfrm>
            <a:custGeom>
              <a:avLst/>
              <a:gdLst>
                <a:gd name="T0" fmla="*/ 14 w 21"/>
                <a:gd name="T1" fmla="*/ 0 h 14"/>
                <a:gd name="T2" fmla="*/ 0 w 21"/>
                <a:gd name="T3" fmla="*/ 14 h 14"/>
                <a:gd name="T4" fmla="*/ 21 w 21"/>
                <a:gd name="T5" fmla="*/ 0 h 14"/>
                <a:gd name="T6" fmla="*/ 14 w 21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4">
                  <a:moveTo>
                    <a:pt x="14" y="0"/>
                  </a:moveTo>
                  <a:cubicBezTo>
                    <a:pt x="9" y="4"/>
                    <a:pt x="4" y="8"/>
                    <a:pt x="0" y="14"/>
                  </a:cubicBezTo>
                  <a:cubicBezTo>
                    <a:pt x="8" y="13"/>
                    <a:pt x="18" y="12"/>
                    <a:pt x="21" y="0"/>
                  </a:cubicBezTo>
                  <a:lnTo>
                    <a:pt x="14" y="0"/>
                  </a:ln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8" name="Freeform 246"/>
            <p:cNvSpPr>
              <a:spLocks/>
            </p:cNvSpPr>
            <p:nvPr/>
          </p:nvSpPr>
          <p:spPr bwMode="auto">
            <a:xfrm>
              <a:off x="5737295" y="158715"/>
              <a:ext cx="57150" cy="46038"/>
            </a:xfrm>
            <a:custGeom>
              <a:avLst/>
              <a:gdLst>
                <a:gd name="T0" fmla="*/ 23 w 32"/>
                <a:gd name="T1" fmla="*/ 10 h 26"/>
                <a:gd name="T2" fmla="*/ 0 w 32"/>
                <a:gd name="T3" fmla="*/ 0 h 26"/>
                <a:gd name="T4" fmla="*/ 32 w 32"/>
                <a:gd name="T5" fmla="*/ 15 h 26"/>
                <a:gd name="T6" fmla="*/ 23 w 32"/>
                <a:gd name="T7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26">
                  <a:moveTo>
                    <a:pt x="23" y="10"/>
                  </a:moveTo>
                  <a:cubicBezTo>
                    <a:pt x="17" y="3"/>
                    <a:pt x="8" y="1"/>
                    <a:pt x="0" y="0"/>
                  </a:cubicBezTo>
                  <a:cubicBezTo>
                    <a:pt x="12" y="9"/>
                    <a:pt x="15" y="26"/>
                    <a:pt x="32" y="15"/>
                  </a:cubicBezTo>
                  <a:cubicBezTo>
                    <a:pt x="29" y="13"/>
                    <a:pt x="26" y="11"/>
                    <a:pt x="23" y="1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9" name="Freeform 247"/>
            <p:cNvSpPr>
              <a:spLocks/>
            </p:cNvSpPr>
            <p:nvPr/>
          </p:nvSpPr>
          <p:spPr bwMode="auto">
            <a:xfrm>
              <a:off x="5824607" y="158715"/>
              <a:ext cx="42863" cy="47625"/>
            </a:xfrm>
            <a:custGeom>
              <a:avLst/>
              <a:gdLst>
                <a:gd name="T0" fmla="*/ 0 w 24"/>
                <a:gd name="T1" fmla="*/ 10 h 27"/>
                <a:gd name="T2" fmla="*/ 24 w 24"/>
                <a:gd name="T3" fmla="*/ 3 h 27"/>
                <a:gd name="T4" fmla="*/ 0 w 24"/>
                <a:gd name="T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7">
                  <a:moveTo>
                    <a:pt x="0" y="10"/>
                  </a:moveTo>
                  <a:cubicBezTo>
                    <a:pt x="5" y="27"/>
                    <a:pt x="23" y="19"/>
                    <a:pt x="24" y="3"/>
                  </a:cubicBezTo>
                  <a:cubicBezTo>
                    <a:pt x="16" y="0"/>
                    <a:pt x="7" y="3"/>
                    <a:pt x="0" y="1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0" name="Freeform 248"/>
            <p:cNvSpPr>
              <a:spLocks/>
            </p:cNvSpPr>
            <p:nvPr/>
          </p:nvSpPr>
          <p:spPr bwMode="auto">
            <a:xfrm>
              <a:off x="5848420" y="211103"/>
              <a:ext cx="17463" cy="22225"/>
            </a:xfrm>
            <a:custGeom>
              <a:avLst/>
              <a:gdLst>
                <a:gd name="T0" fmla="*/ 6 w 10"/>
                <a:gd name="T1" fmla="*/ 13 h 13"/>
                <a:gd name="T2" fmla="*/ 10 w 10"/>
                <a:gd name="T3" fmla="*/ 3 h 13"/>
                <a:gd name="T4" fmla="*/ 0 w 10"/>
                <a:gd name="T5" fmla="*/ 12 h 13"/>
                <a:gd name="T6" fmla="*/ 6 w 10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6" y="13"/>
                  </a:moveTo>
                  <a:cubicBezTo>
                    <a:pt x="7" y="10"/>
                    <a:pt x="9" y="6"/>
                    <a:pt x="10" y="3"/>
                  </a:cubicBezTo>
                  <a:cubicBezTo>
                    <a:pt x="4" y="0"/>
                    <a:pt x="0" y="3"/>
                    <a:pt x="0" y="12"/>
                  </a:cubicBezTo>
                  <a:cubicBezTo>
                    <a:pt x="2" y="12"/>
                    <a:pt x="4" y="12"/>
                    <a:pt x="6" y="13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1" name="Freeform 249"/>
            <p:cNvSpPr>
              <a:spLocks/>
            </p:cNvSpPr>
            <p:nvPr/>
          </p:nvSpPr>
          <p:spPr bwMode="auto">
            <a:xfrm>
              <a:off x="5865882" y="190465"/>
              <a:ext cx="33338" cy="20638"/>
            </a:xfrm>
            <a:custGeom>
              <a:avLst/>
              <a:gdLst>
                <a:gd name="T0" fmla="*/ 0 w 19"/>
                <a:gd name="T1" fmla="*/ 6 h 11"/>
                <a:gd name="T2" fmla="*/ 19 w 19"/>
                <a:gd name="T3" fmla="*/ 6 h 11"/>
                <a:gd name="T4" fmla="*/ 0 w 19"/>
                <a:gd name="T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1">
                  <a:moveTo>
                    <a:pt x="0" y="6"/>
                  </a:moveTo>
                  <a:cubicBezTo>
                    <a:pt x="6" y="11"/>
                    <a:pt x="13" y="11"/>
                    <a:pt x="19" y="6"/>
                  </a:cubicBezTo>
                  <a:cubicBezTo>
                    <a:pt x="14" y="7"/>
                    <a:pt x="4" y="0"/>
                    <a:pt x="0" y="6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2" name="Freeform 250"/>
            <p:cNvSpPr>
              <a:spLocks/>
            </p:cNvSpPr>
            <p:nvPr/>
          </p:nvSpPr>
          <p:spPr bwMode="auto">
            <a:xfrm>
              <a:off x="5950020" y="195228"/>
              <a:ext cx="9525" cy="6350"/>
            </a:xfrm>
            <a:custGeom>
              <a:avLst/>
              <a:gdLst>
                <a:gd name="T0" fmla="*/ 5 w 5"/>
                <a:gd name="T1" fmla="*/ 4 h 4"/>
                <a:gd name="T2" fmla="*/ 0 w 5"/>
                <a:gd name="T3" fmla="*/ 0 h 4"/>
                <a:gd name="T4" fmla="*/ 5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4"/>
                  </a:moveTo>
                  <a:cubicBezTo>
                    <a:pt x="5" y="2"/>
                    <a:pt x="4" y="2"/>
                    <a:pt x="0" y="0"/>
                  </a:cubicBezTo>
                  <a:cubicBezTo>
                    <a:pt x="2" y="1"/>
                    <a:pt x="3" y="3"/>
                    <a:pt x="5" y="4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3" name="Freeform 251"/>
            <p:cNvSpPr>
              <a:spLocks/>
            </p:cNvSpPr>
            <p:nvPr/>
          </p:nvSpPr>
          <p:spPr bwMode="auto">
            <a:xfrm>
              <a:off x="5980182" y="66639"/>
              <a:ext cx="152400" cy="55563"/>
            </a:xfrm>
            <a:custGeom>
              <a:avLst/>
              <a:gdLst>
                <a:gd name="T0" fmla="*/ 83 w 86"/>
                <a:gd name="T1" fmla="*/ 5 h 31"/>
                <a:gd name="T2" fmla="*/ 86 w 86"/>
                <a:gd name="T3" fmla="*/ 1 h 31"/>
                <a:gd name="T4" fmla="*/ 63 w 86"/>
                <a:gd name="T5" fmla="*/ 0 h 31"/>
                <a:gd name="T6" fmla="*/ 49 w 86"/>
                <a:gd name="T7" fmla="*/ 15 h 31"/>
                <a:gd name="T8" fmla="*/ 29 w 86"/>
                <a:gd name="T9" fmla="*/ 14 h 31"/>
                <a:gd name="T10" fmla="*/ 0 w 86"/>
                <a:gd name="T11" fmla="*/ 17 h 31"/>
                <a:gd name="T12" fmla="*/ 17 w 86"/>
                <a:gd name="T13" fmla="*/ 23 h 31"/>
                <a:gd name="T14" fmla="*/ 9 w 86"/>
                <a:gd name="T15" fmla="*/ 31 h 31"/>
                <a:gd name="T16" fmla="*/ 46 w 86"/>
                <a:gd name="T17" fmla="*/ 28 h 31"/>
                <a:gd name="T18" fmla="*/ 83 w 86"/>
                <a:gd name="T19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31">
                  <a:moveTo>
                    <a:pt x="83" y="5"/>
                  </a:moveTo>
                  <a:cubicBezTo>
                    <a:pt x="84" y="3"/>
                    <a:pt x="85" y="2"/>
                    <a:pt x="86" y="1"/>
                  </a:cubicBezTo>
                  <a:cubicBezTo>
                    <a:pt x="78" y="2"/>
                    <a:pt x="70" y="4"/>
                    <a:pt x="63" y="0"/>
                  </a:cubicBezTo>
                  <a:cubicBezTo>
                    <a:pt x="80" y="24"/>
                    <a:pt x="24" y="0"/>
                    <a:pt x="49" y="15"/>
                  </a:cubicBezTo>
                  <a:cubicBezTo>
                    <a:pt x="41" y="15"/>
                    <a:pt x="35" y="7"/>
                    <a:pt x="29" y="14"/>
                  </a:cubicBezTo>
                  <a:cubicBezTo>
                    <a:pt x="23" y="20"/>
                    <a:pt x="8" y="15"/>
                    <a:pt x="0" y="17"/>
                  </a:cubicBezTo>
                  <a:cubicBezTo>
                    <a:pt x="6" y="20"/>
                    <a:pt x="11" y="22"/>
                    <a:pt x="17" y="23"/>
                  </a:cubicBezTo>
                  <a:cubicBezTo>
                    <a:pt x="14" y="26"/>
                    <a:pt x="12" y="29"/>
                    <a:pt x="9" y="31"/>
                  </a:cubicBezTo>
                  <a:cubicBezTo>
                    <a:pt x="19" y="21"/>
                    <a:pt x="35" y="29"/>
                    <a:pt x="46" y="28"/>
                  </a:cubicBezTo>
                  <a:cubicBezTo>
                    <a:pt x="60" y="26"/>
                    <a:pt x="72" y="13"/>
                    <a:pt x="83" y="5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4" name="Freeform 252"/>
            <p:cNvSpPr>
              <a:spLocks/>
            </p:cNvSpPr>
            <p:nvPr/>
          </p:nvSpPr>
          <p:spPr bwMode="auto">
            <a:xfrm>
              <a:off x="6034157" y="134902"/>
              <a:ext cx="52388" cy="23813"/>
            </a:xfrm>
            <a:custGeom>
              <a:avLst/>
              <a:gdLst>
                <a:gd name="T0" fmla="*/ 22 w 30"/>
                <a:gd name="T1" fmla="*/ 14 h 14"/>
                <a:gd name="T2" fmla="*/ 30 w 30"/>
                <a:gd name="T3" fmla="*/ 14 h 14"/>
                <a:gd name="T4" fmla="*/ 0 w 30"/>
                <a:gd name="T5" fmla="*/ 4 h 14"/>
                <a:gd name="T6" fmla="*/ 22 w 30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4">
                  <a:moveTo>
                    <a:pt x="22" y="14"/>
                  </a:moveTo>
                  <a:lnTo>
                    <a:pt x="30" y="14"/>
                  </a:lnTo>
                  <a:cubicBezTo>
                    <a:pt x="26" y="4"/>
                    <a:pt x="8" y="0"/>
                    <a:pt x="0" y="4"/>
                  </a:cubicBezTo>
                  <a:cubicBezTo>
                    <a:pt x="5" y="13"/>
                    <a:pt x="13" y="13"/>
                    <a:pt x="22" y="14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5" name="Freeform 253"/>
            <p:cNvSpPr>
              <a:spLocks/>
            </p:cNvSpPr>
            <p:nvPr/>
          </p:nvSpPr>
          <p:spPr bwMode="auto">
            <a:xfrm>
              <a:off x="6073845" y="98389"/>
              <a:ext cx="96838" cy="57151"/>
            </a:xfrm>
            <a:custGeom>
              <a:avLst/>
              <a:gdLst>
                <a:gd name="T0" fmla="*/ 42 w 54"/>
                <a:gd name="T1" fmla="*/ 4 h 32"/>
                <a:gd name="T2" fmla="*/ 40 w 54"/>
                <a:gd name="T3" fmla="*/ 0 h 32"/>
                <a:gd name="T4" fmla="*/ 0 w 54"/>
                <a:gd name="T5" fmla="*/ 19 h 32"/>
                <a:gd name="T6" fmla="*/ 19 w 54"/>
                <a:gd name="T7" fmla="*/ 32 h 32"/>
                <a:gd name="T8" fmla="*/ 42 w 54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2">
                  <a:moveTo>
                    <a:pt x="42" y="4"/>
                  </a:moveTo>
                  <a:cubicBezTo>
                    <a:pt x="41" y="3"/>
                    <a:pt x="41" y="1"/>
                    <a:pt x="40" y="0"/>
                  </a:cubicBezTo>
                  <a:cubicBezTo>
                    <a:pt x="29" y="15"/>
                    <a:pt x="12" y="7"/>
                    <a:pt x="0" y="19"/>
                  </a:cubicBezTo>
                  <a:cubicBezTo>
                    <a:pt x="9" y="28"/>
                    <a:pt x="20" y="15"/>
                    <a:pt x="19" y="32"/>
                  </a:cubicBezTo>
                  <a:cubicBezTo>
                    <a:pt x="25" y="26"/>
                    <a:pt x="54" y="19"/>
                    <a:pt x="42" y="4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6" name="Freeform 254"/>
            <p:cNvSpPr>
              <a:spLocks/>
            </p:cNvSpPr>
            <p:nvPr/>
          </p:nvSpPr>
          <p:spPr bwMode="auto">
            <a:xfrm>
              <a:off x="6130995" y="82514"/>
              <a:ext cx="74613" cy="38100"/>
            </a:xfrm>
            <a:custGeom>
              <a:avLst/>
              <a:gdLst>
                <a:gd name="T0" fmla="*/ 33 w 42"/>
                <a:gd name="T1" fmla="*/ 18 h 21"/>
                <a:gd name="T2" fmla="*/ 20 w 42"/>
                <a:gd name="T3" fmla="*/ 1 h 21"/>
                <a:gd name="T4" fmla="*/ 33 w 42"/>
                <a:gd name="T5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1">
                  <a:moveTo>
                    <a:pt x="33" y="18"/>
                  </a:moveTo>
                  <a:cubicBezTo>
                    <a:pt x="42" y="4"/>
                    <a:pt x="30" y="2"/>
                    <a:pt x="20" y="1"/>
                  </a:cubicBezTo>
                  <a:cubicBezTo>
                    <a:pt x="0" y="0"/>
                    <a:pt x="20" y="21"/>
                    <a:pt x="33" y="18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7" name="Freeform 255"/>
            <p:cNvSpPr>
              <a:spLocks/>
            </p:cNvSpPr>
            <p:nvPr/>
          </p:nvSpPr>
          <p:spPr bwMode="auto">
            <a:xfrm>
              <a:off x="6173857" y="22189"/>
              <a:ext cx="28575" cy="30163"/>
            </a:xfrm>
            <a:custGeom>
              <a:avLst/>
              <a:gdLst>
                <a:gd name="T0" fmla="*/ 0 w 16"/>
                <a:gd name="T1" fmla="*/ 9 h 17"/>
                <a:gd name="T2" fmla="*/ 16 w 16"/>
                <a:gd name="T3" fmla="*/ 15 h 17"/>
                <a:gd name="T4" fmla="*/ 0 w 16"/>
                <a:gd name="T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9"/>
                  </a:moveTo>
                  <a:cubicBezTo>
                    <a:pt x="5" y="15"/>
                    <a:pt x="10" y="17"/>
                    <a:pt x="16" y="15"/>
                  </a:cubicBezTo>
                  <a:cubicBezTo>
                    <a:pt x="13" y="10"/>
                    <a:pt x="5" y="0"/>
                    <a:pt x="0" y="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8" name="Freeform 256"/>
            <p:cNvSpPr>
              <a:spLocks/>
            </p:cNvSpPr>
            <p:nvPr/>
          </p:nvSpPr>
          <p:spPr bwMode="auto">
            <a:xfrm>
              <a:off x="6181795" y="23776"/>
              <a:ext cx="14288" cy="4763"/>
            </a:xfrm>
            <a:custGeom>
              <a:avLst/>
              <a:gdLst>
                <a:gd name="T0" fmla="*/ 0 w 8"/>
                <a:gd name="T1" fmla="*/ 1 h 2"/>
                <a:gd name="T2" fmla="*/ 8 w 8"/>
                <a:gd name="T3" fmla="*/ 0 h 2"/>
                <a:gd name="T4" fmla="*/ 0 w 8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0" y="1"/>
                  </a:moveTo>
                  <a:cubicBezTo>
                    <a:pt x="3" y="2"/>
                    <a:pt x="5" y="2"/>
                    <a:pt x="8" y="0"/>
                  </a:cubicBezTo>
                  <a:cubicBezTo>
                    <a:pt x="6" y="0"/>
                    <a:pt x="3" y="0"/>
                    <a:pt x="0" y="1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9" name="Freeform 257"/>
            <p:cNvSpPr>
              <a:spLocks/>
            </p:cNvSpPr>
            <p:nvPr/>
          </p:nvSpPr>
          <p:spPr bwMode="auto">
            <a:xfrm>
              <a:off x="6319907" y="7901"/>
              <a:ext cx="77788" cy="44450"/>
            </a:xfrm>
            <a:custGeom>
              <a:avLst/>
              <a:gdLst>
                <a:gd name="T0" fmla="*/ 36 w 44"/>
                <a:gd name="T1" fmla="*/ 17 h 25"/>
                <a:gd name="T2" fmla="*/ 44 w 44"/>
                <a:gd name="T3" fmla="*/ 17 h 25"/>
                <a:gd name="T4" fmla="*/ 40 w 44"/>
                <a:gd name="T5" fmla="*/ 6 h 25"/>
                <a:gd name="T6" fmla="*/ 22 w 44"/>
                <a:gd name="T7" fmla="*/ 0 h 25"/>
                <a:gd name="T8" fmla="*/ 0 w 44"/>
                <a:gd name="T9" fmla="*/ 8 h 25"/>
                <a:gd name="T10" fmla="*/ 12 w 44"/>
                <a:gd name="T11" fmla="*/ 20 h 25"/>
                <a:gd name="T12" fmla="*/ 36 w 44"/>
                <a:gd name="T13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5">
                  <a:moveTo>
                    <a:pt x="36" y="17"/>
                  </a:moveTo>
                  <a:lnTo>
                    <a:pt x="44" y="17"/>
                  </a:lnTo>
                  <a:cubicBezTo>
                    <a:pt x="33" y="18"/>
                    <a:pt x="35" y="12"/>
                    <a:pt x="40" y="6"/>
                  </a:cubicBezTo>
                  <a:cubicBezTo>
                    <a:pt x="34" y="4"/>
                    <a:pt x="28" y="2"/>
                    <a:pt x="22" y="0"/>
                  </a:cubicBezTo>
                  <a:cubicBezTo>
                    <a:pt x="14" y="0"/>
                    <a:pt x="8" y="7"/>
                    <a:pt x="0" y="8"/>
                  </a:cubicBezTo>
                  <a:cubicBezTo>
                    <a:pt x="5" y="9"/>
                    <a:pt x="8" y="16"/>
                    <a:pt x="12" y="20"/>
                  </a:cubicBezTo>
                  <a:cubicBezTo>
                    <a:pt x="17" y="25"/>
                    <a:pt x="30" y="18"/>
                    <a:pt x="36" y="17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0" name="Freeform 258"/>
            <p:cNvSpPr>
              <a:spLocks/>
            </p:cNvSpPr>
            <p:nvPr/>
          </p:nvSpPr>
          <p:spPr bwMode="auto">
            <a:xfrm>
              <a:off x="4175194" y="1603355"/>
              <a:ext cx="44450" cy="17463"/>
            </a:xfrm>
            <a:custGeom>
              <a:avLst/>
              <a:gdLst>
                <a:gd name="T0" fmla="*/ 16 w 25"/>
                <a:gd name="T1" fmla="*/ 4 h 10"/>
                <a:gd name="T2" fmla="*/ 25 w 25"/>
                <a:gd name="T3" fmla="*/ 9 h 10"/>
                <a:gd name="T4" fmla="*/ 0 w 25"/>
                <a:gd name="T5" fmla="*/ 6 h 10"/>
                <a:gd name="T6" fmla="*/ 16 w 25"/>
                <a:gd name="T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0">
                  <a:moveTo>
                    <a:pt x="16" y="4"/>
                  </a:moveTo>
                  <a:cubicBezTo>
                    <a:pt x="19" y="6"/>
                    <a:pt x="22" y="7"/>
                    <a:pt x="25" y="9"/>
                  </a:cubicBezTo>
                  <a:cubicBezTo>
                    <a:pt x="16" y="10"/>
                    <a:pt x="8" y="9"/>
                    <a:pt x="0" y="6"/>
                  </a:cubicBezTo>
                  <a:cubicBezTo>
                    <a:pt x="5" y="1"/>
                    <a:pt x="10" y="0"/>
                    <a:pt x="16" y="4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1" name="Freeform 259"/>
            <p:cNvSpPr>
              <a:spLocks/>
            </p:cNvSpPr>
            <p:nvPr/>
          </p:nvSpPr>
          <p:spPr bwMode="auto">
            <a:xfrm>
              <a:off x="4499044" y="1389040"/>
              <a:ext cx="14288" cy="1588"/>
            </a:xfrm>
            <a:custGeom>
              <a:avLst/>
              <a:gdLst>
                <a:gd name="T0" fmla="*/ 0 w 8"/>
                <a:gd name="T1" fmla="*/ 0 h 1"/>
                <a:gd name="T2" fmla="*/ 8 w 8"/>
                <a:gd name="T3" fmla="*/ 1 h 1"/>
                <a:gd name="T4" fmla="*/ 0 w 8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">
                  <a:moveTo>
                    <a:pt x="0" y="0"/>
                  </a:moveTo>
                  <a:cubicBezTo>
                    <a:pt x="3" y="0"/>
                    <a:pt x="5" y="0"/>
                    <a:pt x="8" y="1"/>
                  </a:cubicBezTo>
                  <a:lnTo>
                    <a:pt x="0" y="0"/>
                  </a:ln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2" name="Freeform 260"/>
            <p:cNvSpPr>
              <a:spLocks/>
            </p:cNvSpPr>
            <p:nvPr/>
          </p:nvSpPr>
          <p:spPr bwMode="auto">
            <a:xfrm>
              <a:off x="4506982" y="1390628"/>
              <a:ext cx="11113" cy="15875"/>
            </a:xfrm>
            <a:custGeom>
              <a:avLst/>
              <a:gdLst>
                <a:gd name="T0" fmla="*/ 0 w 6"/>
                <a:gd name="T1" fmla="*/ 9 h 9"/>
                <a:gd name="T2" fmla="*/ 3 w 6"/>
                <a:gd name="T3" fmla="*/ 0 h 9"/>
                <a:gd name="T4" fmla="*/ 0 w 6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9">
                  <a:moveTo>
                    <a:pt x="0" y="9"/>
                  </a:moveTo>
                  <a:cubicBezTo>
                    <a:pt x="1" y="6"/>
                    <a:pt x="2" y="3"/>
                    <a:pt x="3" y="0"/>
                  </a:cubicBezTo>
                  <a:cubicBezTo>
                    <a:pt x="6" y="8"/>
                    <a:pt x="2" y="5"/>
                    <a:pt x="0" y="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3" name="Freeform 261"/>
            <p:cNvSpPr>
              <a:spLocks/>
            </p:cNvSpPr>
            <p:nvPr/>
          </p:nvSpPr>
          <p:spPr bwMode="auto">
            <a:xfrm>
              <a:off x="4964182" y="1052487"/>
              <a:ext cx="58738" cy="20638"/>
            </a:xfrm>
            <a:custGeom>
              <a:avLst/>
              <a:gdLst>
                <a:gd name="T0" fmla="*/ 0 w 33"/>
                <a:gd name="T1" fmla="*/ 9 h 11"/>
                <a:gd name="T2" fmla="*/ 33 w 33"/>
                <a:gd name="T3" fmla="*/ 11 h 11"/>
                <a:gd name="T4" fmla="*/ 0 w 33"/>
                <a:gd name="T5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1">
                  <a:moveTo>
                    <a:pt x="0" y="9"/>
                  </a:moveTo>
                  <a:cubicBezTo>
                    <a:pt x="10" y="0"/>
                    <a:pt x="24" y="5"/>
                    <a:pt x="33" y="11"/>
                  </a:cubicBezTo>
                  <a:cubicBezTo>
                    <a:pt x="23" y="6"/>
                    <a:pt x="11" y="7"/>
                    <a:pt x="0" y="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4" name="Freeform 262"/>
            <p:cNvSpPr>
              <a:spLocks/>
            </p:cNvSpPr>
            <p:nvPr/>
          </p:nvSpPr>
          <p:spPr bwMode="auto">
            <a:xfrm>
              <a:off x="6792982" y="211103"/>
              <a:ext cx="42863" cy="47625"/>
            </a:xfrm>
            <a:custGeom>
              <a:avLst/>
              <a:gdLst>
                <a:gd name="T0" fmla="*/ 15 w 24"/>
                <a:gd name="T1" fmla="*/ 4 h 27"/>
                <a:gd name="T2" fmla="*/ 24 w 24"/>
                <a:gd name="T3" fmla="*/ 10 h 27"/>
                <a:gd name="T4" fmla="*/ 15 w 24"/>
                <a:gd name="T5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7">
                  <a:moveTo>
                    <a:pt x="15" y="4"/>
                  </a:moveTo>
                  <a:cubicBezTo>
                    <a:pt x="0" y="0"/>
                    <a:pt x="8" y="27"/>
                    <a:pt x="24" y="10"/>
                  </a:cubicBezTo>
                  <a:cubicBezTo>
                    <a:pt x="17" y="15"/>
                    <a:pt x="14" y="13"/>
                    <a:pt x="15" y="4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5" name="Freeform 269"/>
            <p:cNvSpPr>
              <a:spLocks/>
            </p:cNvSpPr>
            <p:nvPr/>
          </p:nvSpPr>
          <p:spPr bwMode="auto">
            <a:xfrm>
              <a:off x="4573657" y="2530465"/>
              <a:ext cx="46038" cy="52388"/>
            </a:xfrm>
            <a:custGeom>
              <a:avLst/>
              <a:gdLst>
                <a:gd name="T0" fmla="*/ 8 w 26"/>
                <a:gd name="T1" fmla="*/ 30 h 30"/>
                <a:gd name="T2" fmla="*/ 23 w 26"/>
                <a:gd name="T3" fmla="*/ 0 h 30"/>
                <a:gd name="T4" fmla="*/ 10 w 26"/>
                <a:gd name="T5" fmla="*/ 8 h 30"/>
                <a:gd name="T6" fmla="*/ 0 w 26"/>
                <a:gd name="T7" fmla="*/ 22 h 30"/>
                <a:gd name="T8" fmla="*/ 8 w 2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0">
                  <a:moveTo>
                    <a:pt x="8" y="30"/>
                  </a:moveTo>
                  <a:cubicBezTo>
                    <a:pt x="19" y="27"/>
                    <a:pt x="26" y="13"/>
                    <a:pt x="23" y="0"/>
                  </a:cubicBezTo>
                  <a:cubicBezTo>
                    <a:pt x="19" y="3"/>
                    <a:pt x="15" y="6"/>
                    <a:pt x="10" y="8"/>
                  </a:cubicBezTo>
                  <a:cubicBezTo>
                    <a:pt x="5" y="9"/>
                    <a:pt x="6" y="20"/>
                    <a:pt x="0" y="22"/>
                  </a:cubicBezTo>
                  <a:cubicBezTo>
                    <a:pt x="3" y="25"/>
                    <a:pt x="5" y="28"/>
                    <a:pt x="8" y="3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6" name="Freeform 270"/>
            <p:cNvSpPr>
              <a:spLocks/>
            </p:cNvSpPr>
            <p:nvPr/>
          </p:nvSpPr>
          <p:spPr bwMode="auto">
            <a:xfrm>
              <a:off x="4573657" y="2530465"/>
              <a:ext cx="46038" cy="52388"/>
            </a:xfrm>
            <a:custGeom>
              <a:avLst/>
              <a:gdLst>
                <a:gd name="T0" fmla="*/ 8 w 26"/>
                <a:gd name="T1" fmla="*/ 30 h 30"/>
                <a:gd name="T2" fmla="*/ 23 w 26"/>
                <a:gd name="T3" fmla="*/ 0 h 30"/>
                <a:gd name="T4" fmla="*/ 10 w 26"/>
                <a:gd name="T5" fmla="*/ 8 h 30"/>
                <a:gd name="T6" fmla="*/ 0 w 26"/>
                <a:gd name="T7" fmla="*/ 22 h 30"/>
                <a:gd name="T8" fmla="*/ 8 w 2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0">
                  <a:moveTo>
                    <a:pt x="8" y="30"/>
                  </a:moveTo>
                  <a:cubicBezTo>
                    <a:pt x="19" y="27"/>
                    <a:pt x="26" y="13"/>
                    <a:pt x="23" y="0"/>
                  </a:cubicBezTo>
                  <a:cubicBezTo>
                    <a:pt x="19" y="3"/>
                    <a:pt x="15" y="6"/>
                    <a:pt x="10" y="8"/>
                  </a:cubicBezTo>
                  <a:cubicBezTo>
                    <a:pt x="5" y="9"/>
                    <a:pt x="6" y="20"/>
                    <a:pt x="0" y="22"/>
                  </a:cubicBezTo>
                  <a:cubicBezTo>
                    <a:pt x="3" y="25"/>
                    <a:pt x="5" y="28"/>
                    <a:pt x="8" y="3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7" name="Freeform 271"/>
            <p:cNvSpPr>
              <a:spLocks/>
            </p:cNvSpPr>
            <p:nvPr/>
          </p:nvSpPr>
          <p:spPr bwMode="auto">
            <a:xfrm>
              <a:off x="4807019" y="2709854"/>
              <a:ext cx="17463" cy="38100"/>
            </a:xfrm>
            <a:custGeom>
              <a:avLst/>
              <a:gdLst>
                <a:gd name="T0" fmla="*/ 10 w 10"/>
                <a:gd name="T1" fmla="*/ 9 h 21"/>
                <a:gd name="T2" fmla="*/ 1 w 10"/>
                <a:gd name="T3" fmla="*/ 0 h 21"/>
                <a:gd name="T4" fmla="*/ 0 w 10"/>
                <a:gd name="T5" fmla="*/ 19 h 21"/>
                <a:gd name="T6" fmla="*/ 10 w 10"/>
                <a:gd name="T7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1">
                  <a:moveTo>
                    <a:pt x="10" y="9"/>
                  </a:moveTo>
                  <a:cubicBezTo>
                    <a:pt x="6" y="9"/>
                    <a:pt x="3" y="5"/>
                    <a:pt x="1" y="0"/>
                  </a:cubicBezTo>
                  <a:cubicBezTo>
                    <a:pt x="6" y="7"/>
                    <a:pt x="5" y="13"/>
                    <a:pt x="0" y="19"/>
                  </a:cubicBezTo>
                  <a:cubicBezTo>
                    <a:pt x="7" y="21"/>
                    <a:pt x="10" y="17"/>
                    <a:pt x="10" y="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8" name="Freeform 272"/>
            <p:cNvSpPr>
              <a:spLocks/>
            </p:cNvSpPr>
            <p:nvPr/>
          </p:nvSpPr>
          <p:spPr bwMode="auto">
            <a:xfrm>
              <a:off x="4807019" y="2709854"/>
              <a:ext cx="17463" cy="38100"/>
            </a:xfrm>
            <a:custGeom>
              <a:avLst/>
              <a:gdLst>
                <a:gd name="T0" fmla="*/ 10 w 10"/>
                <a:gd name="T1" fmla="*/ 9 h 21"/>
                <a:gd name="T2" fmla="*/ 1 w 10"/>
                <a:gd name="T3" fmla="*/ 0 h 21"/>
                <a:gd name="T4" fmla="*/ 0 w 10"/>
                <a:gd name="T5" fmla="*/ 19 h 21"/>
                <a:gd name="T6" fmla="*/ 10 w 10"/>
                <a:gd name="T7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1">
                  <a:moveTo>
                    <a:pt x="10" y="9"/>
                  </a:moveTo>
                  <a:cubicBezTo>
                    <a:pt x="6" y="9"/>
                    <a:pt x="3" y="5"/>
                    <a:pt x="1" y="0"/>
                  </a:cubicBezTo>
                  <a:cubicBezTo>
                    <a:pt x="6" y="7"/>
                    <a:pt x="5" y="13"/>
                    <a:pt x="0" y="19"/>
                  </a:cubicBezTo>
                  <a:cubicBezTo>
                    <a:pt x="7" y="21"/>
                    <a:pt x="10" y="17"/>
                    <a:pt x="10" y="9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9" name="Freeform 273"/>
            <p:cNvSpPr>
              <a:spLocks/>
            </p:cNvSpPr>
            <p:nvPr/>
          </p:nvSpPr>
          <p:spPr bwMode="auto">
            <a:xfrm>
              <a:off x="4848294" y="2462201"/>
              <a:ext cx="26988" cy="17463"/>
            </a:xfrm>
            <a:custGeom>
              <a:avLst/>
              <a:gdLst>
                <a:gd name="T0" fmla="*/ 8 w 16"/>
                <a:gd name="T1" fmla="*/ 10 h 10"/>
                <a:gd name="T2" fmla="*/ 16 w 16"/>
                <a:gd name="T3" fmla="*/ 0 h 10"/>
                <a:gd name="T4" fmla="*/ 0 w 16"/>
                <a:gd name="T5" fmla="*/ 7 h 10"/>
                <a:gd name="T6" fmla="*/ 8 w 16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0">
                  <a:moveTo>
                    <a:pt x="8" y="10"/>
                  </a:moveTo>
                  <a:cubicBezTo>
                    <a:pt x="12" y="9"/>
                    <a:pt x="15" y="5"/>
                    <a:pt x="16" y="0"/>
                  </a:cubicBezTo>
                  <a:cubicBezTo>
                    <a:pt x="10" y="0"/>
                    <a:pt x="5" y="2"/>
                    <a:pt x="0" y="7"/>
                  </a:cubicBezTo>
                  <a:cubicBezTo>
                    <a:pt x="3" y="8"/>
                    <a:pt x="5" y="9"/>
                    <a:pt x="8" y="1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0" name="Freeform 274"/>
            <p:cNvSpPr>
              <a:spLocks/>
            </p:cNvSpPr>
            <p:nvPr/>
          </p:nvSpPr>
          <p:spPr bwMode="auto">
            <a:xfrm>
              <a:off x="4848294" y="2462201"/>
              <a:ext cx="26988" cy="17463"/>
            </a:xfrm>
            <a:custGeom>
              <a:avLst/>
              <a:gdLst>
                <a:gd name="T0" fmla="*/ 8 w 16"/>
                <a:gd name="T1" fmla="*/ 10 h 10"/>
                <a:gd name="T2" fmla="*/ 16 w 16"/>
                <a:gd name="T3" fmla="*/ 0 h 10"/>
                <a:gd name="T4" fmla="*/ 0 w 16"/>
                <a:gd name="T5" fmla="*/ 7 h 10"/>
                <a:gd name="T6" fmla="*/ 8 w 16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0">
                  <a:moveTo>
                    <a:pt x="8" y="10"/>
                  </a:moveTo>
                  <a:cubicBezTo>
                    <a:pt x="12" y="9"/>
                    <a:pt x="15" y="5"/>
                    <a:pt x="16" y="0"/>
                  </a:cubicBezTo>
                  <a:cubicBezTo>
                    <a:pt x="10" y="0"/>
                    <a:pt x="5" y="2"/>
                    <a:pt x="0" y="7"/>
                  </a:cubicBezTo>
                  <a:cubicBezTo>
                    <a:pt x="3" y="8"/>
                    <a:pt x="5" y="9"/>
                    <a:pt x="8" y="1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1" name="Freeform 275"/>
            <p:cNvSpPr>
              <a:spLocks/>
            </p:cNvSpPr>
            <p:nvPr/>
          </p:nvSpPr>
          <p:spPr bwMode="auto">
            <a:xfrm>
              <a:off x="4854644" y="2670166"/>
              <a:ext cx="212725" cy="301628"/>
            </a:xfrm>
            <a:custGeom>
              <a:avLst/>
              <a:gdLst>
                <a:gd name="T0" fmla="*/ 12 w 120"/>
                <a:gd name="T1" fmla="*/ 89 h 171"/>
                <a:gd name="T2" fmla="*/ 26 w 120"/>
                <a:gd name="T3" fmla="*/ 105 h 171"/>
                <a:gd name="T4" fmla="*/ 44 w 120"/>
                <a:gd name="T5" fmla="*/ 105 h 171"/>
                <a:gd name="T6" fmla="*/ 50 w 120"/>
                <a:gd name="T7" fmla="*/ 118 h 171"/>
                <a:gd name="T8" fmla="*/ 65 w 120"/>
                <a:gd name="T9" fmla="*/ 128 h 171"/>
                <a:gd name="T10" fmla="*/ 57 w 120"/>
                <a:gd name="T11" fmla="*/ 130 h 171"/>
                <a:gd name="T12" fmla="*/ 70 w 120"/>
                <a:gd name="T13" fmla="*/ 171 h 171"/>
                <a:gd name="T14" fmla="*/ 82 w 120"/>
                <a:gd name="T15" fmla="*/ 144 h 171"/>
                <a:gd name="T16" fmla="*/ 68 w 120"/>
                <a:gd name="T17" fmla="*/ 126 h 171"/>
                <a:gd name="T18" fmla="*/ 86 w 120"/>
                <a:gd name="T19" fmla="*/ 126 h 171"/>
                <a:gd name="T20" fmla="*/ 98 w 120"/>
                <a:gd name="T21" fmla="*/ 100 h 171"/>
                <a:gd name="T22" fmla="*/ 92 w 120"/>
                <a:gd name="T23" fmla="*/ 80 h 171"/>
                <a:gd name="T24" fmla="*/ 107 w 120"/>
                <a:gd name="T25" fmla="*/ 57 h 171"/>
                <a:gd name="T26" fmla="*/ 114 w 120"/>
                <a:gd name="T27" fmla="*/ 18 h 171"/>
                <a:gd name="T28" fmla="*/ 67 w 120"/>
                <a:gd name="T29" fmla="*/ 21 h 171"/>
                <a:gd name="T30" fmla="*/ 68 w 120"/>
                <a:gd name="T31" fmla="*/ 58 h 171"/>
                <a:gd name="T32" fmla="*/ 73 w 120"/>
                <a:gd name="T33" fmla="*/ 32 h 171"/>
                <a:gd name="T34" fmla="*/ 57 w 120"/>
                <a:gd name="T35" fmla="*/ 55 h 171"/>
                <a:gd name="T36" fmla="*/ 56 w 120"/>
                <a:gd name="T37" fmla="*/ 30 h 171"/>
                <a:gd name="T38" fmla="*/ 32 w 120"/>
                <a:gd name="T39" fmla="*/ 26 h 171"/>
                <a:gd name="T40" fmla="*/ 39 w 120"/>
                <a:gd name="T41" fmla="*/ 30 h 171"/>
                <a:gd name="T42" fmla="*/ 0 w 120"/>
                <a:gd name="T43" fmla="*/ 49 h 171"/>
                <a:gd name="T44" fmla="*/ 12 w 120"/>
                <a:gd name="T45" fmla="*/ 89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0" h="171">
                  <a:moveTo>
                    <a:pt x="12" y="89"/>
                  </a:moveTo>
                  <a:cubicBezTo>
                    <a:pt x="19" y="92"/>
                    <a:pt x="20" y="101"/>
                    <a:pt x="26" y="105"/>
                  </a:cubicBezTo>
                  <a:cubicBezTo>
                    <a:pt x="31" y="108"/>
                    <a:pt x="39" y="105"/>
                    <a:pt x="44" y="105"/>
                  </a:cubicBezTo>
                  <a:cubicBezTo>
                    <a:pt x="60" y="103"/>
                    <a:pt x="63" y="124"/>
                    <a:pt x="50" y="118"/>
                  </a:cubicBezTo>
                  <a:cubicBezTo>
                    <a:pt x="53" y="119"/>
                    <a:pt x="64" y="123"/>
                    <a:pt x="65" y="128"/>
                  </a:cubicBezTo>
                  <a:cubicBezTo>
                    <a:pt x="63" y="131"/>
                    <a:pt x="60" y="132"/>
                    <a:pt x="57" y="130"/>
                  </a:cubicBezTo>
                  <a:cubicBezTo>
                    <a:pt x="56" y="138"/>
                    <a:pt x="66" y="165"/>
                    <a:pt x="70" y="171"/>
                  </a:cubicBezTo>
                  <a:cubicBezTo>
                    <a:pt x="72" y="164"/>
                    <a:pt x="82" y="150"/>
                    <a:pt x="82" y="144"/>
                  </a:cubicBezTo>
                  <a:cubicBezTo>
                    <a:pt x="82" y="136"/>
                    <a:pt x="71" y="133"/>
                    <a:pt x="68" y="126"/>
                  </a:cubicBezTo>
                  <a:cubicBezTo>
                    <a:pt x="74" y="129"/>
                    <a:pt x="80" y="129"/>
                    <a:pt x="86" y="126"/>
                  </a:cubicBezTo>
                  <a:cubicBezTo>
                    <a:pt x="77" y="111"/>
                    <a:pt x="87" y="105"/>
                    <a:pt x="98" y="100"/>
                  </a:cubicBezTo>
                  <a:cubicBezTo>
                    <a:pt x="111" y="94"/>
                    <a:pt x="96" y="86"/>
                    <a:pt x="92" y="80"/>
                  </a:cubicBezTo>
                  <a:cubicBezTo>
                    <a:pt x="81" y="68"/>
                    <a:pt x="101" y="62"/>
                    <a:pt x="107" y="57"/>
                  </a:cubicBezTo>
                  <a:cubicBezTo>
                    <a:pt x="120" y="46"/>
                    <a:pt x="102" y="28"/>
                    <a:pt x="114" y="18"/>
                  </a:cubicBezTo>
                  <a:cubicBezTo>
                    <a:pt x="99" y="0"/>
                    <a:pt x="83" y="14"/>
                    <a:pt x="67" y="21"/>
                  </a:cubicBezTo>
                  <a:cubicBezTo>
                    <a:pt x="79" y="27"/>
                    <a:pt x="85" y="57"/>
                    <a:pt x="68" y="58"/>
                  </a:cubicBezTo>
                  <a:cubicBezTo>
                    <a:pt x="73" y="50"/>
                    <a:pt x="77" y="41"/>
                    <a:pt x="73" y="32"/>
                  </a:cubicBezTo>
                  <a:cubicBezTo>
                    <a:pt x="70" y="34"/>
                    <a:pt x="61" y="58"/>
                    <a:pt x="57" y="55"/>
                  </a:cubicBezTo>
                  <a:cubicBezTo>
                    <a:pt x="50" y="50"/>
                    <a:pt x="52" y="30"/>
                    <a:pt x="56" y="30"/>
                  </a:cubicBezTo>
                  <a:cubicBezTo>
                    <a:pt x="50" y="24"/>
                    <a:pt x="39" y="25"/>
                    <a:pt x="32" y="26"/>
                  </a:cubicBezTo>
                  <a:cubicBezTo>
                    <a:pt x="35" y="25"/>
                    <a:pt x="38" y="26"/>
                    <a:pt x="39" y="30"/>
                  </a:cubicBezTo>
                  <a:cubicBezTo>
                    <a:pt x="36" y="47"/>
                    <a:pt x="10" y="50"/>
                    <a:pt x="0" y="49"/>
                  </a:cubicBezTo>
                  <a:cubicBezTo>
                    <a:pt x="5" y="56"/>
                    <a:pt x="34" y="88"/>
                    <a:pt x="12" y="8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2" name="Freeform 276"/>
            <p:cNvSpPr>
              <a:spLocks/>
            </p:cNvSpPr>
            <p:nvPr/>
          </p:nvSpPr>
          <p:spPr bwMode="auto">
            <a:xfrm>
              <a:off x="4854644" y="2670166"/>
              <a:ext cx="212725" cy="301628"/>
            </a:xfrm>
            <a:custGeom>
              <a:avLst/>
              <a:gdLst>
                <a:gd name="T0" fmla="*/ 12 w 120"/>
                <a:gd name="T1" fmla="*/ 89 h 171"/>
                <a:gd name="T2" fmla="*/ 26 w 120"/>
                <a:gd name="T3" fmla="*/ 105 h 171"/>
                <a:gd name="T4" fmla="*/ 44 w 120"/>
                <a:gd name="T5" fmla="*/ 105 h 171"/>
                <a:gd name="T6" fmla="*/ 50 w 120"/>
                <a:gd name="T7" fmla="*/ 118 h 171"/>
                <a:gd name="T8" fmla="*/ 65 w 120"/>
                <a:gd name="T9" fmla="*/ 128 h 171"/>
                <a:gd name="T10" fmla="*/ 57 w 120"/>
                <a:gd name="T11" fmla="*/ 130 h 171"/>
                <a:gd name="T12" fmla="*/ 70 w 120"/>
                <a:gd name="T13" fmla="*/ 171 h 171"/>
                <a:gd name="T14" fmla="*/ 82 w 120"/>
                <a:gd name="T15" fmla="*/ 144 h 171"/>
                <a:gd name="T16" fmla="*/ 68 w 120"/>
                <a:gd name="T17" fmla="*/ 126 h 171"/>
                <a:gd name="T18" fmla="*/ 86 w 120"/>
                <a:gd name="T19" fmla="*/ 126 h 171"/>
                <a:gd name="T20" fmla="*/ 98 w 120"/>
                <a:gd name="T21" fmla="*/ 100 h 171"/>
                <a:gd name="T22" fmla="*/ 92 w 120"/>
                <a:gd name="T23" fmla="*/ 80 h 171"/>
                <a:gd name="T24" fmla="*/ 107 w 120"/>
                <a:gd name="T25" fmla="*/ 57 h 171"/>
                <a:gd name="T26" fmla="*/ 114 w 120"/>
                <a:gd name="T27" fmla="*/ 18 h 171"/>
                <a:gd name="T28" fmla="*/ 67 w 120"/>
                <a:gd name="T29" fmla="*/ 21 h 171"/>
                <a:gd name="T30" fmla="*/ 68 w 120"/>
                <a:gd name="T31" fmla="*/ 58 h 171"/>
                <a:gd name="T32" fmla="*/ 73 w 120"/>
                <a:gd name="T33" fmla="*/ 32 h 171"/>
                <a:gd name="T34" fmla="*/ 57 w 120"/>
                <a:gd name="T35" fmla="*/ 55 h 171"/>
                <a:gd name="T36" fmla="*/ 56 w 120"/>
                <a:gd name="T37" fmla="*/ 30 h 171"/>
                <a:gd name="T38" fmla="*/ 32 w 120"/>
                <a:gd name="T39" fmla="*/ 26 h 171"/>
                <a:gd name="T40" fmla="*/ 39 w 120"/>
                <a:gd name="T41" fmla="*/ 30 h 171"/>
                <a:gd name="T42" fmla="*/ 0 w 120"/>
                <a:gd name="T43" fmla="*/ 49 h 171"/>
                <a:gd name="T44" fmla="*/ 12 w 120"/>
                <a:gd name="T45" fmla="*/ 89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0" h="171">
                  <a:moveTo>
                    <a:pt x="12" y="89"/>
                  </a:moveTo>
                  <a:cubicBezTo>
                    <a:pt x="19" y="92"/>
                    <a:pt x="20" y="101"/>
                    <a:pt x="26" y="105"/>
                  </a:cubicBezTo>
                  <a:cubicBezTo>
                    <a:pt x="31" y="108"/>
                    <a:pt x="39" y="105"/>
                    <a:pt x="44" y="105"/>
                  </a:cubicBezTo>
                  <a:cubicBezTo>
                    <a:pt x="60" y="103"/>
                    <a:pt x="63" y="124"/>
                    <a:pt x="50" y="118"/>
                  </a:cubicBezTo>
                  <a:cubicBezTo>
                    <a:pt x="53" y="119"/>
                    <a:pt x="64" y="123"/>
                    <a:pt x="65" y="128"/>
                  </a:cubicBezTo>
                  <a:cubicBezTo>
                    <a:pt x="63" y="131"/>
                    <a:pt x="60" y="132"/>
                    <a:pt x="57" y="130"/>
                  </a:cubicBezTo>
                  <a:cubicBezTo>
                    <a:pt x="56" y="138"/>
                    <a:pt x="66" y="165"/>
                    <a:pt x="70" y="171"/>
                  </a:cubicBezTo>
                  <a:cubicBezTo>
                    <a:pt x="72" y="164"/>
                    <a:pt x="82" y="150"/>
                    <a:pt x="82" y="144"/>
                  </a:cubicBezTo>
                  <a:cubicBezTo>
                    <a:pt x="82" y="136"/>
                    <a:pt x="71" y="133"/>
                    <a:pt x="68" y="126"/>
                  </a:cubicBezTo>
                  <a:cubicBezTo>
                    <a:pt x="74" y="129"/>
                    <a:pt x="80" y="129"/>
                    <a:pt x="86" y="126"/>
                  </a:cubicBezTo>
                  <a:cubicBezTo>
                    <a:pt x="77" y="111"/>
                    <a:pt x="87" y="105"/>
                    <a:pt x="98" y="100"/>
                  </a:cubicBezTo>
                  <a:cubicBezTo>
                    <a:pt x="111" y="94"/>
                    <a:pt x="96" y="86"/>
                    <a:pt x="92" y="80"/>
                  </a:cubicBezTo>
                  <a:cubicBezTo>
                    <a:pt x="81" y="68"/>
                    <a:pt x="101" y="62"/>
                    <a:pt x="107" y="57"/>
                  </a:cubicBezTo>
                  <a:cubicBezTo>
                    <a:pt x="120" y="46"/>
                    <a:pt x="102" y="28"/>
                    <a:pt x="114" y="18"/>
                  </a:cubicBezTo>
                  <a:cubicBezTo>
                    <a:pt x="99" y="0"/>
                    <a:pt x="83" y="14"/>
                    <a:pt x="67" y="21"/>
                  </a:cubicBezTo>
                  <a:cubicBezTo>
                    <a:pt x="79" y="27"/>
                    <a:pt x="85" y="57"/>
                    <a:pt x="68" y="58"/>
                  </a:cubicBezTo>
                  <a:cubicBezTo>
                    <a:pt x="73" y="50"/>
                    <a:pt x="77" y="41"/>
                    <a:pt x="73" y="32"/>
                  </a:cubicBezTo>
                  <a:cubicBezTo>
                    <a:pt x="70" y="34"/>
                    <a:pt x="61" y="58"/>
                    <a:pt x="57" y="55"/>
                  </a:cubicBezTo>
                  <a:cubicBezTo>
                    <a:pt x="50" y="50"/>
                    <a:pt x="52" y="30"/>
                    <a:pt x="56" y="30"/>
                  </a:cubicBezTo>
                  <a:cubicBezTo>
                    <a:pt x="50" y="24"/>
                    <a:pt x="39" y="25"/>
                    <a:pt x="32" y="26"/>
                  </a:cubicBezTo>
                  <a:cubicBezTo>
                    <a:pt x="35" y="25"/>
                    <a:pt x="38" y="26"/>
                    <a:pt x="39" y="30"/>
                  </a:cubicBezTo>
                  <a:cubicBezTo>
                    <a:pt x="36" y="47"/>
                    <a:pt x="10" y="50"/>
                    <a:pt x="0" y="49"/>
                  </a:cubicBezTo>
                  <a:cubicBezTo>
                    <a:pt x="5" y="56"/>
                    <a:pt x="34" y="88"/>
                    <a:pt x="12" y="89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3" name="Freeform 277"/>
            <p:cNvSpPr>
              <a:spLocks/>
            </p:cNvSpPr>
            <p:nvPr/>
          </p:nvSpPr>
          <p:spPr bwMode="auto">
            <a:xfrm>
              <a:off x="4513332" y="2511414"/>
              <a:ext cx="352425" cy="419104"/>
            </a:xfrm>
            <a:custGeom>
              <a:avLst/>
              <a:gdLst>
                <a:gd name="T0" fmla="*/ 8 w 199"/>
                <a:gd name="T1" fmla="*/ 49 h 236"/>
                <a:gd name="T2" fmla="*/ 11 w 199"/>
                <a:gd name="T3" fmla="*/ 40 h 236"/>
                <a:gd name="T4" fmla="*/ 35 w 199"/>
                <a:gd name="T5" fmla="*/ 50 h 236"/>
                <a:gd name="T6" fmla="*/ 49 w 199"/>
                <a:gd name="T7" fmla="*/ 49 h 236"/>
                <a:gd name="T8" fmla="*/ 69 w 199"/>
                <a:gd name="T9" fmla="*/ 43 h 236"/>
                <a:gd name="T10" fmla="*/ 86 w 199"/>
                <a:gd name="T11" fmla="*/ 55 h 236"/>
                <a:gd name="T12" fmla="*/ 78 w 199"/>
                <a:gd name="T13" fmla="*/ 39 h 236"/>
                <a:gd name="T14" fmla="*/ 82 w 199"/>
                <a:gd name="T15" fmla="*/ 8 h 236"/>
                <a:gd name="T16" fmla="*/ 97 w 199"/>
                <a:gd name="T17" fmla="*/ 4 h 236"/>
                <a:gd name="T18" fmla="*/ 118 w 199"/>
                <a:gd name="T19" fmla="*/ 0 h 236"/>
                <a:gd name="T20" fmla="*/ 142 w 199"/>
                <a:gd name="T21" fmla="*/ 4 h 236"/>
                <a:gd name="T22" fmla="*/ 154 w 199"/>
                <a:gd name="T23" fmla="*/ 35 h 236"/>
                <a:gd name="T24" fmla="*/ 124 w 199"/>
                <a:gd name="T25" fmla="*/ 42 h 236"/>
                <a:gd name="T26" fmla="*/ 151 w 199"/>
                <a:gd name="T27" fmla="*/ 39 h 236"/>
                <a:gd name="T28" fmla="*/ 144 w 199"/>
                <a:gd name="T29" fmla="*/ 61 h 236"/>
                <a:gd name="T30" fmla="*/ 193 w 199"/>
                <a:gd name="T31" fmla="*/ 60 h 236"/>
                <a:gd name="T32" fmla="*/ 180 w 199"/>
                <a:gd name="T33" fmla="*/ 90 h 236"/>
                <a:gd name="T34" fmla="*/ 168 w 199"/>
                <a:gd name="T35" fmla="*/ 99 h 236"/>
                <a:gd name="T36" fmla="*/ 164 w 199"/>
                <a:gd name="T37" fmla="*/ 83 h 236"/>
                <a:gd name="T38" fmla="*/ 149 w 199"/>
                <a:gd name="T39" fmla="*/ 105 h 236"/>
                <a:gd name="T40" fmla="*/ 124 w 199"/>
                <a:gd name="T41" fmla="*/ 125 h 236"/>
                <a:gd name="T42" fmla="*/ 132 w 199"/>
                <a:gd name="T43" fmla="*/ 139 h 236"/>
                <a:gd name="T44" fmla="*/ 104 w 199"/>
                <a:gd name="T45" fmla="*/ 142 h 236"/>
                <a:gd name="T46" fmla="*/ 121 w 199"/>
                <a:gd name="T47" fmla="*/ 149 h 236"/>
                <a:gd name="T48" fmla="*/ 110 w 199"/>
                <a:gd name="T49" fmla="*/ 181 h 236"/>
                <a:gd name="T50" fmla="*/ 94 w 199"/>
                <a:gd name="T51" fmla="*/ 211 h 236"/>
                <a:gd name="T52" fmla="*/ 114 w 199"/>
                <a:gd name="T53" fmla="*/ 232 h 236"/>
                <a:gd name="T54" fmla="*/ 100 w 199"/>
                <a:gd name="T55" fmla="*/ 229 h 236"/>
                <a:gd name="T56" fmla="*/ 75 w 199"/>
                <a:gd name="T57" fmla="*/ 231 h 236"/>
                <a:gd name="T58" fmla="*/ 41 w 199"/>
                <a:gd name="T59" fmla="*/ 205 h 236"/>
                <a:gd name="T60" fmla="*/ 28 w 199"/>
                <a:gd name="T61" fmla="*/ 197 h 236"/>
                <a:gd name="T62" fmla="*/ 18 w 199"/>
                <a:gd name="T63" fmla="*/ 154 h 236"/>
                <a:gd name="T64" fmla="*/ 7 w 199"/>
                <a:gd name="T65" fmla="*/ 146 h 236"/>
                <a:gd name="T66" fmla="*/ 6 w 199"/>
                <a:gd name="T67" fmla="*/ 111 h 236"/>
                <a:gd name="T68" fmla="*/ 24 w 199"/>
                <a:gd name="T69" fmla="*/ 121 h 236"/>
                <a:gd name="T70" fmla="*/ 7 w 199"/>
                <a:gd name="T71" fmla="*/ 108 h 236"/>
                <a:gd name="T72" fmla="*/ 8 w 199"/>
                <a:gd name="T73" fmla="*/ 49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9" h="236">
                  <a:moveTo>
                    <a:pt x="8" y="49"/>
                  </a:moveTo>
                  <a:cubicBezTo>
                    <a:pt x="9" y="46"/>
                    <a:pt x="10" y="43"/>
                    <a:pt x="11" y="40"/>
                  </a:cubicBezTo>
                  <a:cubicBezTo>
                    <a:pt x="15" y="46"/>
                    <a:pt x="28" y="55"/>
                    <a:pt x="35" y="50"/>
                  </a:cubicBezTo>
                  <a:cubicBezTo>
                    <a:pt x="38" y="66"/>
                    <a:pt x="47" y="60"/>
                    <a:pt x="49" y="49"/>
                  </a:cubicBezTo>
                  <a:cubicBezTo>
                    <a:pt x="54" y="21"/>
                    <a:pt x="85" y="34"/>
                    <a:pt x="69" y="43"/>
                  </a:cubicBezTo>
                  <a:cubicBezTo>
                    <a:pt x="76" y="44"/>
                    <a:pt x="86" y="42"/>
                    <a:pt x="86" y="55"/>
                  </a:cubicBezTo>
                  <a:cubicBezTo>
                    <a:pt x="88" y="43"/>
                    <a:pt x="88" y="38"/>
                    <a:pt x="78" y="39"/>
                  </a:cubicBezTo>
                  <a:cubicBezTo>
                    <a:pt x="77" y="29"/>
                    <a:pt x="75" y="15"/>
                    <a:pt x="82" y="8"/>
                  </a:cubicBezTo>
                  <a:cubicBezTo>
                    <a:pt x="87" y="4"/>
                    <a:pt x="92" y="3"/>
                    <a:pt x="97" y="4"/>
                  </a:cubicBezTo>
                  <a:cubicBezTo>
                    <a:pt x="106" y="4"/>
                    <a:pt x="111" y="0"/>
                    <a:pt x="118" y="0"/>
                  </a:cubicBezTo>
                  <a:cubicBezTo>
                    <a:pt x="127" y="0"/>
                    <a:pt x="133" y="0"/>
                    <a:pt x="142" y="4"/>
                  </a:cubicBezTo>
                  <a:cubicBezTo>
                    <a:pt x="152" y="10"/>
                    <a:pt x="149" y="25"/>
                    <a:pt x="154" y="35"/>
                  </a:cubicBezTo>
                  <a:cubicBezTo>
                    <a:pt x="144" y="34"/>
                    <a:pt x="133" y="38"/>
                    <a:pt x="124" y="42"/>
                  </a:cubicBezTo>
                  <a:cubicBezTo>
                    <a:pt x="134" y="43"/>
                    <a:pt x="140" y="34"/>
                    <a:pt x="151" y="39"/>
                  </a:cubicBezTo>
                  <a:cubicBezTo>
                    <a:pt x="157" y="42"/>
                    <a:pt x="145" y="56"/>
                    <a:pt x="144" y="61"/>
                  </a:cubicBezTo>
                  <a:cubicBezTo>
                    <a:pt x="147" y="44"/>
                    <a:pt x="185" y="53"/>
                    <a:pt x="193" y="60"/>
                  </a:cubicBezTo>
                  <a:cubicBezTo>
                    <a:pt x="199" y="66"/>
                    <a:pt x="186" y="90"/>
                    <a:pt x="180" y="90"/>
                  </a:cubicBezTo>
                  <a:cubicBezTo>
                    <a:pt x="173" y="90"/>
                    <a:pt x="171" y="89"/>
                    <a:pt x="168" y="99"/>
                  </a:cubicBezTo>
                  <a:cubicBezTo>
                    <a:pt x="160" y="97"/>
                    <a:pt x="158" y="90"/>
                    <a:pt x="164" y="83"/>
                  </a:cubicBezTo>
                  <a:cubicBezTo>
                    <a:pt x="150" y="77"/>
                    <a:pt x="150" y="93"/>
                    <a:pt x="149" y="105"/>
                  </a:cubicBezTo>
                  <a:cubicBezTo>
                    <a:pt x="148" y="125"/>
                    <a:pt x="136" y="121"/>
                    <a:pt x="124" y="125"/>
                  </a:cubicBezTo>
                  <a:cubicBezTo>
                    <a:pt x="128" y="126"/>
                    <a:pt x="137" y="132"/>
                    <a:pt x="132" y="139"/>
                  </a:cubicBezTo>
                  <a:cubicBezTo>
                    <a:pt x="125" y="148"/>
                    <a:pt x="112" y="140"/>
                    <a:pt x="104" y="142"/>
                  </a:cubicBezTo>
                  <a:cubicBezTo>
                    <a:pt x="109" y="144"/>
                    <a:pt x="115" y="147"/>
                    <a:pt x="121" y="149"/>
                  </a:cubicBezTo>
                  <a:cubicBezTo>
                    <a:pt x="107" y="166"/>
                    <a:pt x="101" y="156"/>
                    <a:pt x="110" y="181"/>
                  </a:cubicBezTo>
                  <a:cubicBezTo>
                    <a:pt x="116" y="196"/>
                    <a:pt x="94" y="196"/>
                    <a:pt x="94" y="211"/>
                  </a:cubicBezTo>
                  <a:cubicBezTo>
                    <a:pt x="104" y="209"/>
                    <a:pt x="117" y="217"/>
                    <a:pt x="114" y="232"/>
                  </a:cubicBezTo>
                  <a:cubicBezTo>
                    <a:pt x="107" y="232"/>
                    <a:pt x="108" y="222"/>
                    <a:pt x="100" y="229"/>
                  </a:cubicBezTo>
                  <a:cubicBezTo>
                    <a:pt x="92" y="236"/>
                    <a:pt x="84" y="234"/>
                    <a:pt x="75" y="231"/>
                  </a:cubicBezTo>
                  <a:cubicBezTo>
                    <a:pt x="64" y="227"/>
                    <a:pt x="35" y="230"/>
                    <a:pt x="41" y="205"/>
                  </a:cubicBezTo>
                  <a:cubicBezTo>
                    <a:pt x="35" y="208"/>
                    <a:pt x="30" y="204"/>
                    <a:pt x="28" y="197"/>
                  </a:cubicBezTo>
                  <a:cubicBezTo>
                    <a:pt x="64" y="197"/>
                    <a:pt x="20" y="161"/>
                    <a:pt x="18" y="154"/>
                  </a:cubicBezTo>
                  <a:cubicBezTo>
                    <a:pt x="17" y="174"/>
                    <a:pt x="8" y="155"/>
                    <a:pt x="7" y="146"/>
                  </a:cubicBezTo>
                  <a:cubicBezTo>
                    <a:pt x="6" y="134"/>
                    <a:pt x="8" y="123"/>
                    <a:pt x="6" y="111"/>
                  </a:cubicBezTo>
                  <a:cubicBezTo>
                    <a:pt x="7" y="120"/>
                    <a:pt x="20" y="135"/>
                    <a:pt x="24" y="121"/>
                  </a:cubicBezTo>
                  <a:cubicBezTo>
                    <a:pt x="26" y="114"/>
                    <a:pt x="4" y="84"/>
                    <a:pt x="7" y="108"/>
                  </a:cubicBezTo>
                  <a:cubicBezTo>
                    <a:pt x="0" y="93"/>
                    <a:pt x="4" y="65"/>
                    <a:pt x="8" y="4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4" name="Freeform 278"/>
            <p:cNvSpPr>
              <a:spLocks/>
            </p:cNvSpPr>
            <p:nvPr/>
          </p:nvSpPr>
          <p:spPr bwMode="auto">
            <a:xfrm>
              <a:off x="4513332" y="2511414"/>
              <a:ext cx="352425" cy="419104"/>
            </a:xfrm>
            <a:custGeom>
              <a:avLst/>
              <a:gdLst>
                <a:gd name="T0" fmla="*/ 8 w 199"/>
                <a:gd name="T1" fmla="*/ 49 h 236"/>
                <a:gd name="T2" fmla="*/ 11 w 199"/>
                <a:gd name="T3" fmla="*/ 40 h 236"/>
                <a:gd name="T4" fmla="*/ 35 w 199"/>
                <a:gd name="T5" fmla="*/ 50 h 236"/>
                <a:gd name="T6" fmla="*/ 49 w 199"/>
                <a:gd name="T7" fmla="*/ 49 h 236"/>
                <a:gd name="T8" fmla="*/ 69 w 199"/>
                <a:gd name="T9" fmla="*/ 43 h 236"/>
                <a:gd name="T10" fmla="*/ 86 w 199"/>
                <a:gd name="T11" fmla="*/ 55 h 236"/>
                <a:gd name="T12" fmla="*/ 78 w 199"/>
                <a:gd name="T13" fmla="*/ 39 h 236"/>
                <a:gd name="T14" fmla="*/ 82 w 199"/>
                <a:gd name="T15" fmla="*/ 8 h 236"/>
                <a:gd name="T16" fmla="*/ 97 w 199"/>
                <a:gd name="T17" fmla="*/ 4 h 236"/>
                <a:gd name="T18" fmla="*/ 118 w 199"/>
                <a:gd name="T19" fmla="*/ 0 h 236"/>
                <a:gd name="T20" fmla="*/ 142 w 199"/>
                <a:gd name="T21" fmla="*/ 4 h 236"/>
                <a:gd name="T22" fmla="*/ 154 w 199"/>
                <a:gd name="T23" fmla="*/ 35 h 236"/>
                <a:gd name="T24" fmla="*/ 124 w 199"/>
                <a:gd name="T25" fmla="*/ 42 h 236"/>
                <a:gd name="T26" fmla="*/ 151 w 199"/>
                <a:gd name="T27" fmla="*/ 39 h 236"/>
                <a:gd name="T28" fmla="*/ 144 w 199"/>
                <a:gd name="T29" fmla="*/ 61 h 236"/>
                <a:gd name="T30" fmla="*/ 193 w 199"/>
                <a:gd name="T31" fmla="*/ 60 h 236"/>
                <a:gd name="T32" fmla="*/ 180 w 199"/>
                <a:gd name="T33" fmla="*/ 90 h 236"/>
                <a:gd name="T34" fmla="*/ 168 w 199"/>
                <a:gd name="T35" fmla="*/ 99 h 236"/>
                <a:gd name="T36" fmla="*/ 164 w 199"/>
                <a:gd name="T37" fmla="*/ 83 h 236"/>
                <a:gd name="T38" fmla="*/ 149 w 199"/>
                <a:gd name="T39" fmla="*/ 105 h 236"/>
                <a:gd name="T40" fmla="*/ 124 w 199"/>
                <a:gd name="T41" fmla="*/ 125 h 236"/>
                <a:gd name="T42" fmla="*/ 132 w 199"/>
                <a:gd name="T43" fmla="*/ 139 h 236"/>
                <a:gd name="T44" fmla="*/ 104 w 199"/>
                <a:gd name="T45" fmla="*/ 142 h 236"/>
                <a:gd name="T46" fmla="*/ 121 w 199"/>
                <a:gd name="T47" fmla="*/ 149 h 236"/>
                <a:gd name="T48" fmla="*/ 110 w 199"/>
                <a:gd name="T49" fmla="*/ 181 h 236"/>
                <a:gd name="T50" fmla="*/ 94 w 199"/>
                <a:gd name="T51" fmla="*/ 211 h 236"/>
                <a:gd name="T52" fmla="*/ 114 w 199"/>
                <a:gd name="T53" fmla="*/ 232 h 236"/>
                <a:gd name="T54" fmla="*/ 100 w 199"/>
                <a:gd name="T55" fmla="*/ 229 h 236"/>
                <a:gd name="T56" fmla="*/ 75 w 199"/>
                <a:gd name="T57" fmla="*/ 231 h 236"/>
                <a:gd name="T58" fmla="*/ 41 w 199"/>
                <a:gd name="T59" fmla="*/ 205 h 236"/>
                <a:gd name="T60" fmla="*/ 28 w 199"/>
                <a:gd name="T61" fmla="*/ 197 h 236"/>
                <a:gd name="T62" fmla="*/ 18 w 199"/>
                <a:gd name="T63" fmla="*/ 154 h 236"/>
                <a:gd name="T64" fmla="*/ 7 w 199"/>
                <a:gd name="T65" fmla="*/ 146 h 236"/>
                <a:gd name="T66" fmla="*/ 6 w 199"/>
                <a:gd name="T67" fmla="*/ 111 h 236"/>
                <a:gd name="T68" fmla="*/ 24 w 199"/>
                <a:gd name="T69" fmla="*/ 121 h 236"/>
                <a:gd name="T70" fmla="*/ 7 w 199"/>
                <a:gd name="T71" fmla="*/ 108 h 236"/>
                <a:gd name="T72" fmla="*/ 8 w 199"/>
                <a:gd name="T73" fmla="*/ 49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9" h="236">
                  <a:moveTo>
                    <a:pt x="8" y="49"/>
                  </a:moveTo>
                  <a:cubicBezTo>
                    <a:pt x="9" y="46"/>
                    <a:pt x="10" y="43"/>
                    <a:pt x="11" y="40"/>
                  </a:cubicBezTo>
                  <a:cubicBezTo>
                    <a:pt x="15" y="46"/>
                    <a:pt x="28" y="55"/>
                    <a:pt x="35" y="50"/>
                  </a:cubicBezTo>
                  <a:cubicBezTo>
                    <a:pt x="38" y="66"/>
                    <a:pt x="47" y="60"/>
                    <a:pt x="49" y="49"/>
                  </a:cubicBezTo>
                  <a:cubicBezTo>
                    <a:pt x="54" y="21"/>
                    <a:pt x="85" y="34"/>
                    <a:pt x="69" y="43"/>
                  </a:cubicBezTo>
                  <a:cubicBezTo>
                    <a:pt x="76" y="44"/>
                    <a:pt x="86" y="42"/>
                    <a:pt x="86" y="55"/>
                  </a:cubicBezTo>
                  <a:cubicBezTo>
                    <a:pt x="88" y="43"/>
                    <a:pt x="88" y="38"/>
                    <a:pt x="78" y="39"/>
                  </a:cubicBezTo>
                  <a:cubicBezTo>
                    <a:pt x="77" y="29"/>
                    <a:pt x="75" y="15"/>
                    <a:pt x="82" y="8"/>
                  </a:cubicBezTo>
                  <a:cubicBezTo>
                    <a:pt x="87" y="4"/>
                    <a:pt x="92" y="3"/>
                    <a:pt x="97" y="4"/>
                  </a:cubicBezTo>
                  <a:cubicBezTo>
                    <a:pt x="106" y="4"/>
                    <a:pt x="111" y="0"/>
                    <a:pt x="118" y="0"/>
                  </a:cubicBezTo>
                  <a:cubicBezTo>
                    <a:pt x="127" y="0"/>
                    <a:pt x="133" y="0"/>
                    <a:pt x="142" y="4"/>
                  </a:cubicBezTo>
                  <a:cubicBezTo>
                    <a:pt x="152" y="10"/>
                    <a:pt x="149" y="25"/>
                    <a:pt x="154" y="35"/>
                  </a:cubicBezTo>
                  <a:cubicBezTo>
                    <a:pt x="144" y="34"/>
                    <a:pt x="133" y="38"/>
                    <a:pt x="124" y="42"/>
                  </a:cubicBezTo>
                  <a:cubicBezTo>
                    <a:pt x="134" y="43"/>
                    <a:pt x="140" y="34"/>
                    <a:pt x="151" y="39"/>
                  </a:cubicBezTo>
                  <a:cubicBezTo>
                    <a:pt x="157" y="42"/>
                    <a:pt x="145" y="56"/>
                    <a:pt x="144" y="61"/>
                  </a:cubicBezTo>
                  <a:cubicBezTo>
                    <a:pt x="147" y="44"/>
                    <a:pt x="185" y="53"/>
                    <a:pt x="193" y="60"/>
                  </a:cubicBezTo>
                  <a:cubicBezTo>
                    <a:pt x="199" y="66"/>
                    <a:pt x="186" y="90"/>
                    <a:pt x="180" y="90"/>
                  </a:cubicBezTo>
                  <a:cubicBezTo>
                    <a:pt x="173" y="90"/>
                    <a:pt x="171" y="89"/>
                    <a:pt x="168" y="99"/>
                  </a:cubicBezTo>
                  <a:cubicBezTo>
                    <a:pt x="160" y="97"/>
                    <a:pt x="158" y="90"/>
                    <a:pt x="164" y="83"/>
                  </a:cubicBezTo>
                  <a:cubicBezTo>
                    <a:pt x="150" y="77"/>
                    <a:pt x="150" y="93"/>
                    <a:pt x="149" y="105"/>
                  </a:cubicBezTo>
                  <a:cubicBezTo>
                    <a:pt x="148" y="125"/>
                    <a:pt x="136" y="121"/>
                    <a:pt x="124" y="125"/>
                  </a:cubicBezTo>
                  <a:cubicBezTo>
                    <a:pt x="128" y="126"/>
                    <a:pt x="137" y="132"/>
                    <a:pt x="132" y="139"/>
                  </a:cubicBezTo>
                  <a:cubicBezTo>
                    <a:pt x="125" y="148"/>
                    <a:pt x="112" y="140"/>
                    <a:pt x="104" y="142"/>
                  </a:cubicBezTo>
                  <a:cubicBezTo>
                    <a:pt x="109" y="144"/>
                    <a:pt x="115" y="147"/>
                    <a:pt x="121" y="149"/>
                  </a:cubicBezTo>
                  <a:cubicBezTo>
                    <a:pt x="107" y="166"/>
                    <a:pt x="101" y="156"/>
                    <a:pt x="110" y="181"/>
                  </a:cubicBezTo>
                  <a:cubicBezTo>
                    <a:pt x="116" y="196"/>
                    <a:pt x="94" y="196"/>
                    <a:pt x="94" y="211"/>
                  </a:cubicBezTo>
                  <a:cubicBezTo>
                    <a:pt x="104" y="209"/>
                    <a:pt x="117" y="217"/>
                    <a:pt x="114" y="232"/>
                  </a:cubicBezTo>
                  <a:cubicBezTo>
                    <a:pt x="107" y="232"/>
                    <a:pt x="108" y="222"/>
                    <a:pt x="100" y="229"/>
                  </a:cubicBezTo>
                  <a:cubicBezTo>
                    <a:pt x="92" y="236"/>
                    <a:pt x="84" y="234"/>
                    <a:pt x="75" y="231"/>
                  </a:cubicBezTo>
                  <a:cubicBezTo>
                    <a:pt x="64" y="227"/>
                    <a:pt x="35" y="230"/>
                    <a:pt x="41" y="205"/>
                  </a:cubicBezTo>
                  <a:cubicBezTo>
                    <a:pt x="35" y="208"/>
                    <a:pt x="30" y="204"/>
                    <a:pt x="28" y="197"/>
                  </a:cubicBezTo>
                  <a:cubicBezTo>
                    <a:pt x="64" y="197"/>
                    <a:pt x="20" y="161"/>
                    <a:pt x="18" y="154"/>
                  </a:cubicBezTo>
                  <a:cubicBezTo>
                    <a:pt x="17" y="174"/>
                    <a:pt x="8" y="155"/>
                    <a:pt x="7" y="146"/>
                  </a:cubicBezTo>
                  <a:cubicBezTo>
                    <a:pt x="6" y="134"/>
                    <a:pt x="8" y="123"/>
                    <a:pt x="6" y="111"/>
                  </a:cubicBezTo>
                  <a:cubicBezTo>
                    <a:pt x="7" y="120"/>
                    <a:pt x="20" y="135"/>
                    <a:pt x="24" y="121"/>
                  </a:cubicBezTo>
                  <a:cubicBezTo>
                    <a:pt x="26" y="114"/>
                    <a:pt x="4" y="84"/>
                    <a:pt x="7" y="108"/>
                  </a:cubicBezTo>
                  <a:cubicBezTo>
                    <a:pt x="0" y="93"/>
                    <a:pt x="4" y="65"/>
                    <a:pt x="8" y="49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5" name="Freeform 279"/>
            <p:cNvSpPr>
              <a:spLocks/>
            </p:cNvSpPr>
            <p:nvPr/>
          </p:nvSpPr>
          <p:spPr bwMode="auto">
            <a:xfrm>
              <a:off x="4530794" y="2384413"/>
              <a:ext cx="290513" cy="214315"/>
            </a:xfrm>
            <a:custGeom>
              <a:avLst/>
              <a:gdLst>
                <a:gd name="T0" fmla="*/ 16 w 164"/>
                <a:gd name="T1" fmla="*/ 112 h 121"/>
                <a:gd name="T2" fmla="*/ 24 w 164"/>
                <a:gd name="T3" fmla="*/ 70 h 121"/>
                <a:gd name="T4" fmla="*/ 78 w 164"/>
                <a:gd name="T5" fmla="*/ 62 h 121"/>
                <a:gd name="T6" fmla="*/ 109 w 164"/>
                <a:gd name="T7" fmla="*/ 29 h 121"/>
                <a:gd name="T8" fmla="*/ 161 w 164"/>
                <a:gd name="T9" fmla="*/ 0 h 121"/>
                <a:gd name="T10" fmla="*/ 155 w 164"/>
                <a:gd name="T11" fmla="*/ 53 h 121"/>
                <a:gd name="T12" fmla="*/ 115 w 164"/>
                <a:gd name="T13" fmla="*/ 70 h 121"/>
                <a:gd name="T14" fmla="*/ 88 w 164"/>
                <a:gd name="T15" fmla="*/ 72 h 121"/>
                <a:gd name="T16" fmla="*/ 59 w 164"/>
                <a:gd name="T17" fmla="*/ 72 h 121"/>
                <a:gd name="T18" fmla="*/ 31 w 164"/>
                <a:gd name="T19" fmla="*/ 87 h 121"/>
                <a:gd name="T20" fmla="*/ 16 w 164"/>
                <a:gd name="T21" fmla="*/ 110 h 121"/>
                <a:gd name="T22" fmla="*/ 25 w 164"/>
                <a:gd name="T23" fmla="*/ 121 h 121"/>
                <a:gd name="T24" fmla="*/ 16 w 164"/>
                <a:gd name="T25" fmla="*/ 1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21">
                  <a:moveTo>
                    <a:pt x="16" y="112"/>
                  </a:moveTo>
                  <a:cubicBezTo>
                    <a:pt x="0" y="100"/>
                    <a:pt x="14" y="79"/>
                    <a:pt x="24" y="70"/>
                  </a:cubicBezTo>
                  <a:cubicBezTo>
                    <a:pt x="38" y="57"/>
                    <a:pt x="62" y="64"/>
                    <a:pt x="78" y="62"/>
                  </a:cubicBezTo>
                  <a:cubicBezTo>
                    <a:pt x="93" y="60"/>
                    <a:pt x="101" y="41"/>
                    <a:pt x="109" y="29"/>
                  </a:cubicBezTo>
                  <a:cubicBezTo>
                    <a:pt x="119" y="15"/>
                    <a:pt x="147" y="6"/>
                    <a:pt x="161" y="0"/>
                  </a:cubicBezTo>
                  <a:cubicBezTo>
                    <a:pt x="144" y="19"/>
                    <a:pt x="164" y="31"/>
                    <a:pt x="155" y="53"/>
                  </a:cubicBezTo>
                  <a:cubicBezTo>
                    <a:pt x="145" y="76"/>
                    <a:pt x="135" y="77"/>
                    <a:pt x="115" y="70"/>
                  </a:cubicBezTo>
                  <a:cubicBezTo>
                    <a:pt x="106" y="66"/>
                    <a:pt x="97" y="69"/>
                    <a:pt x="88" y="72"/>
                  </a:cubicBezTo>
                  <a:cubicBezTo>
                    <a:pt x="77" y="75"/>
                    <a:pt x="69" y="70"/>
                    <a:pt x="59" y="72"/>
                  </a:cubicBezTo>
                  <a:cubicBezTo>
                    <a:pt x="50" y="75"/>
                    <a:pt x="37" y="78"/>
                    <a:pt x="31" y="87"/>
                  </a:cubicBezTo>
                  <a:cubicBezTo>
                    <a:pt x="27" y="92"/>
                    <a:pt x="24" y="110"/>
                    <a:pt x="16" y="110"/>
                  </a:cubicBezTo>
                  <a:cubicBezTo>
                    <a:pt x="22" y="109"/>
                    <a:pt x="26" y="113"/>
                    <a:pt x="25" y="121"/>
                  </a:cubicBezTo>
                  <a:cubicBezTo>
                    <a:pt x="22" y="118"/>
                    <a:pt x="19" y="115"/>
                    <a:pt x="16" y="112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6" name="Freeform 280"/>
            <p:cNvSpPr>
              <a:spLocks/>
            </p:cNvSpPr>
            <p:nvPr/>
          </p:nvSpPr>
          <p:spPr bwMode="auto">
            <a:xfrm>
              <a:off x="4530794" y="2384413"/>
              <a:ext cx="290513" cy="214315"/>
            </a:xfrm>
            <a:custGeom>
              <a:avLst/>
              <a:gdLst>
                <a:gd name="T0" fmla="*/ 16 w 164"/>
                <a:gd name="T1" fmla="*/ 112 h 121"/>
                <a:gd name="T2" fmla="*/ 24 w 164"/>
                <a:gd name="T3" fmla="*/ 70 h 121"/>
                <a:gd name="T4" fmla="*/ 78 w 164"/>
                <a:gd name="T5" fmla="*/ 62 h 121"/>
                <a:gd name="T6" fmla="*/ 109 w 164"/>
                <a:gd name="T7" fmla="*/ 29 h 121"/>
                <a:gd name="T8" fmla="*/ 161 w 164"/>
                <a:gd name="T9" fmla="*/ 0 h 121"/>
                <a:gd name="T10" fmla="*/ 155 w 164"/>
                <a:gd name="T11" fmla="*/ 53 h 121"/>
                <a:gd name="T12" fmla="*/ 115 w 164"/>
                <a:gd name="T13" fmla="*/ 70 h 121"/>
                <a:gd name="T14" fmla="*/ 88 w 164"/>
                <a:gd name="T15" fmla="*/ 72 h 121"/>
                <a:gd name="T16" fmla="*/ 59 w 164"/>
                <a:gd name="T17" fmla="*/ 72 h 121"/>
                <a:gd name="T18" fmla="*/ 31 w 164"/>
                <a:gd name="T19" fmla="*/ 87 h 121"/>
                <a:gd name="T20" fmla="*/ 16 w 164"/>
                <a:gd name="T21" fmla="*/ 110 h 121"/>
                <a:gd name="T22" fmla="*/ 25 w 164"/>
                <a:gd name="T23" fmla="*/ 121 h 121"/>
                <a:gd name="T24" fmla="*/ 16 w 164"/>
                <a:gd name="T25" fmla="*/ 1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121">
                  <a:moveTo>
                    <a:pt x="16" y="112"/>
                  </a:moveTo>
                  <a:cubicBezTo>
                    <a:pt x="0" y="100"/>
                    <a:pt x="14" y="79"/>
                    <a:pt x="24" y="70"/>
                  </a:cubicBezTo>
                  <a:cubicBezTo>
                    <a:pt x="38" y="57"/>
                    <a:pt x="62" y="64"/>
                    <a:pt x="78" y="62"/>
                  </a:cubicBezTo>
                  <a:cubicBezTo>
                    <a:pt x="93" y="60"/>
                    <a:pt x="101" y="41"/>
                    <a:pt x="109" y="29"/>
                  </a:cubicBezTo>
                  <a:cubicBezTo>
                    <a:pt x="119" y="15"/>
                    <a:pt x="147" y="6"/>
                    <a:pt x="161" y="0"/>
                  </a:cubicBezTo>
                  <a:cubicBezTo>
                    <a:pt x="144" y="19"/>
                    <a:pt x="164" y="31"/>
                    <a:pt x="155" y="53"/>
                  </a:cubicBezTo>
                  <a:cubicBezTo>
                    <a:pt x="145" y="76"/>
                    <a:pt x="135" y="77"/>
                    <a:pt x="115" y="70"/>
                  </a:cubicBezTo>
                  <a:cubicBezTo>
                    <a:pt x="106" y="66"/>
                    <a:pt x="97" y="69"/>
                    <a:pt x="88" y="72"/>
                  </a:cubicBezTo>
                  <a:cubicBezTo>
                    <a:pt x="77" y="75"/>
                    <a:pt x="69" y="70"/>
                    <a:pt x="59" y="72"/>
                  </a:cubicBezTo>
                  <a:cubicBezTo>
                    <a:pt x="50" y="75"/>
                    <a:pt x="37" y="78"/>
                    <a:pt x="31" y="87"/>
                  </a:cubicBezTo>
                  <a:cubicBezTo>
                    <a:pt x="27" y="92"/>
                    <a:pt x="24" y="110"/>
                    <a:pt x="16" y="110"/>
                  </a:cubicBezTo>
                  <a:cubicBezTo>
                    <a:pt x="22" y="109"/>
                    <a:pt x="26" y="113"/>
                    <a:pt x="25" y="121"/>
                  </a:cubicBezTo>
                  <a:cubicBezTo>
                    <a:pt x="22" y="118"/>
                    <a:pt x="19" y="115"/>
                    <a:pt x="16" y="112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7" name="Freeform 281"/>
            <p:cNvSpPr>
              <a:spLocks/>
            </p:cNvSpPr>
            <p:nvPr/>
          </p:nvSpPr>
          <p:spPr bwMode="auto">
            <a:xfrm>
              <a:off x="4664144" y="2495539"/>
              <a:ext cx="76200" cy="28575"/>
            </a:xfrm>
            <a:custGeom>
              <a:avLst/>
              <a:gdLst>
                <a:gd name="T0" fmla="*/ 0 w 43"/>
                <a:gd name="T1" fmla="*/ 14 h 16"/>
                <a:gd name="T2" fmla="*/ 43 w 43"/>
                <a:gd name="T3" fmla="*/ 8 h 16"/>
                <a:gd name="T4" fmla="*/ 23 w 43"/>
                <a:gd name="T5" fmla="*/ 15 h 16"/>
                <a:gd name="T6" fmla="*/ 0 w 43"/>
                <a:gd name="T7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6">
                  <a:moveTo>
                    <a:pt x="0" y="14"/>
                  </a:moveTo>
                  <a:cubicBezTo>
                    <a:pt x="11" y="7"/>
                    <a:pt x="31" y="0"/>
                    <a:pt x="43" y="8"/>
                  </a:cubicBezTo>
                  <a:cubicBezTo>
                    <a:pt x="36" y="8"/>
                    <a:pt x="30" y="15"/>
                    <a:pt x="23" y="15"/>
                  </a:cubicBezTo>
                  <a:cubicBezTo>
                    <a:pt x="15" y="16"/>
                    <a:pt x="8" y="12"/>
                    <a:pt x="0" y="14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8" name="Freeform 282"/>
            <p:cNvSpPr>
              <a:spLocks/>
            </p:cNvSpPr>
            <p:nvPr/>
          </p:nvSpPr>
          <p:spPr bwMode="auto">
            <a:xfrm>
              <a:off x="4664144" y="2495539"/>
              <a:ext cx="76200" cy="28575"/>
            </a:xfrm>
            <a:custGeom>
              <a:avLst/>
              <a:gdLst>
                <a:gd name="T0" fmla="*/ 0 w 43"/>
                <a:gd name="T1" fmla="*/ 14 h 16"/>
                <a:gd name="T2" fmla="*/ 43 w 43"/>
                <a:gd name="T3" fmla="*/ 8 h 16"/>
                <a:gd name="T4" fmla="*/ 23 w 43"/>
                <a:gd name="T5" fmla="*/ 15 h 16"/>
                <a:gd name="T6" fmla="*/ 0 w 43"/>
                <a:gd name="T7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6">
                  <a:moveTo>
                    <a:pt x="0" y="14"/>
                  </a:moveTo>
                  <a:cubicBezTo>
                    <a:pt x="11" y="7"/>
                    <a:pt x="31" y="0"/>
                    <a:pt x="43" y="8"/>
                  </a:cubicBezTo>
                  <a:cubicBezTo>
                    <a:pt x="36" y="8"/>
                    <a:pt x="30" y="15"/>
                    <a:pt x="23" y="15"/>
                  </a:cubicBezTo>
                  <a:cubicBezTo>
                    <a:pt x="15" y="16"/>
                    <a:pt x="8" y="12"/>
                    <a:pt x="0" y="14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9" name="Freeform 285"/>
            <p:cNvSpPr>
              <a:spLocks/>
            </p:cNvSpPr>
            <p:nvPr/>
          </p:nvSpPr>
          <p:spPr bwMode="auto">
            <a:xfrm>
              <a:off x="5835720" y="1917683"/>
              <a:ext cx="15875" cy="20638"/>
            </a:xfrm>
            <a:custGeom>
              <a:avLst/>
              <a:gdLst>
                <a:gd name="T0" fmla="*/ 6 w 9"/>
                <a:gd name="T1" fmla="*/ 0 h 12"/>
                <a:gd name="T2" fmla="*/ 9 w 9"/>
                <a:gd name="T3" fmla="*/ 12 h 12"/>
                <a:gd name="T4" fmla="*/ 6 w 9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2">
                  <a:moveTo>
                    <a:pt x="6" y="0"/>
                  </a:moveTo>
                  <a:cubicBezTo>
                    <a:pt x="0" y="8"/>
                    <a:pt x="0" y="10"/>
                    <a:pt x="9" y="12"/>
                  </a:cubicBezTo>
                  <a:cubicBezTo>
                    <a:pt x="9" y="8"/>
                    <a:pt x="8" y="4"/>
                    <a:pt x="6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0" name="Freeform 286"/>
            <p:cNvSpPr>
              <a:spLocks/>
            </p:cNvSpPr>
            <p:nvPr/>
          </p:nvSpPr>
          <p:spPr bwMode="auto">
            <a:xfrm>
              <a:off x="5835720" y="1917683"/>
              <a:ext cx="15875" cy="20638"/>
            </a:xfrm>
            <a:custGeom>
              <a:avLst/>
              <a:gdLst>
                <a:gd name="T0" fmla="*/ 6 w 9"/>
                <a:gd name="T1" fmla="*/ 0 h 12"/>
                <a:gd name="T2" fmla="*/ 9 w 9"/>
                <a:gd name="T3" fmla="*/ 12 h 12"/>
                <a:gd name="T4" fmla="*/ 6 w 9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2">
                  <a:moveTo>
                    <a:pt x="6" y="0"/>
                  </a:moveTo>
                  <a:cubicBezTo>
                    <a:pt x="0" y="8"/>
                    <a:pt x="0" y="10"/>
                    <a:pt x="9" y="12"/>
                  </a:cubicBezTo>
                  <a:cubicBezTo>
                    <a:pt x="9" y="8"/>
                    <a:pt x="8" y="4"/>
                    <a:pt x="6" y="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1" name="Freeform 287"/>
            <p:cNvSpPr>
              <a:spLocks/>
            </p:cNvSpPr>
            <p:nvPr/>
          </p:nvSpPr>
          <p:spPr bwMode="auto">
            <a:xfrm>
              <a:off x="5851595" y="1900221"/>
              <a:ext cx="87313" cy="57151"/>
            </a:xfrm>
            <a:custGeom>
              <a:avLst/>
              <a:gdLst>
                <a:gd name="T0" fmla="*/ 15 w 49"/>
                <a:gd name="T1" fmla="*/ 30 h 33"/>
                <a:gd name="T2" fmla="*/ 21 w 49"/>
                <a:gd name="T3" fmla="*/ 12 h 33"/>
                <a:gd name="T4" fmla="*/ 38 w 49"/>
                <a:gd name="T5" fmla="*/ 20 h 33"/>
                <a:gd name="T6" fmla="*/ 10 w 49"/>
                <a:gd name="T7" fmla="*/ 1 h 33"/>
                <a:gd name="T8" fmla="*/ 11 w 49"/>
                <a:gd name="T9" fmla="*/ 20 h 33"/>
                <a:gd name="T10" fmla="*/ 0 w 49"/>
                <a:gd name="T11" fmla="*/ 11 h 33"/>
                <a:gd name="T12" fmla="*/ 15 w 49"/>
                <a:gd name="T13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3">
                  <a:moveTo>
                    <a:pt x="15" y="30"/>
                  </a:moveTo>
                  <a:cubicBezTo>
                    <a:pt x="26" y="32"/>
                    <a:pt x="26" y="20"/>
                    <a:pt x="21" y="12"/>
                  </a:cubicBezTo>
                  <a:cubicBezTo>
                    <a:pt x="26" y="10"/>
                    <a:pt x="32" y="23"/>
                    <a:pt x="38" y="20"/>
                  </a:cubicBezTo>
                  <a:cubicBezTo>
                    <a:pt x="49" y="13"/>
                    <a:pt x="16" y="0"/>
                    <a:pt x="10" y="1"/>
                  </a:cubicBezTo>
                  <a:cubicBezTo>
                    <a:pt x="16" y="7"/>
                    <a:pt x="16" y="14"/>
                    <a:pt x="11" y="20"/>
                  </a:cubicBezTo>
                  <a:cubicBezTo>
                    <a:pt x="10" y="13"/>
                    <a:pt x="7" y="8"/>
                    <a:pt x="0" y="11"/>
                  </a:cubicBezTo>
                  <a:cubicBezTo>
                    <a:pt x="3" y="20"/>
                    <a:pt x="5" y="33"/>
                    <a:pt x="15" y="3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2" name="Freeform 288"/>
            <p:cNvSpPr>
              <a:spLocks/>
            </p:cNvSpPr>
            <p:nvPr/>
          </p:nvSpPr>
          <p:spPr bwMode="auto">
            <a:xfrm>
              <a:off x="5851595" y="1900221"/>
              <a:ext cx="87313" cy="57151"/>
            </a:xfrm>
            <a:custGeom>
              <a:avLst/>
              <a:gdLst>
                <a:gd name="T0" fmla="*/ 15 w 49"/>
                <a:gd name="T1" fmla="*/ 30 h 33"/>
                <a:gd name="T2" fmla="*/ 21 w 49"/>
                <a:gd name="T3" fmla="*/ 12 h 33"/>
                <a:gd name="T4" fmla="*/ 38 w 49"/>
                <a:gd name="T5" fmla="*/ 20 h 33"/>
                <a:gd name="T6" fmla="*/ 10 w 49"/>
                <a:gd name="T7" fmla="*/ 1 h 33"/>
                <a:gd name="T8" fmla="*/ 11 w 49"/>
                <a:gd name="T9" fmla="*/ 20 h 33"/>
                <a:gd name="T10" fmla="*/ 0 w 49"/>
                <a:gd name="T11" fmla="*/ 11 h 33"/>
                <a:gd name="T12" fmla="*/ 15 w 49"/>
                <a:gd name="T13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3">
                  <a:moveTo>
                    <a:pt x="15" y="30"/>
                  </a:moveTo>
                  <a:cubicBezTo>
                    <a:pt x="26" y="32"/>
                    <a:pt x="26" y="20"/>
                    <a:pt x="21" y="12"/>
                  </a:cubicBezTo>
                  <a:cubicBezTo>
                    <a:pt x="26" y="10"/>
                    <a:pt x="32" y="23"/>
                    <a:pt x="38" y="20"/>
                  </a:cubicBezTo>
                  <a:cubicBezTo>
                    <a:pt x="49" y="13"/>
                    <a:pt x="16" y="0"/>
                    <a:pt x="10" y="1"/>
                  </a:cubicBezTo>
                  <a:cubicBezTo>
                    <a:pt x="16" y="7"/>
                    <a:pt x="16" y="14"/>
                    <a:pt x="11" y="20"/>
                  </a:cubicBezTo>
                  <a:cubicBezTo>
                    <a:pt x="10" y="13"/>
                    <a:pt x="7" y="8"/>
                    <a:pt x="0" y="11"/>
                  </a:cubicBezTo>
                  <a:cubicBezTo>
                    <a:pt x="3" y="20"/>
                    <a:pt x="5" y="33"/>
                    <a:pt x="15" y="3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3" name="Freeform 289"/>
            <p:cNvSpPr>
              <a:spLocks/>
            </p:cNvSpPr>
            <p:nvPr/>
          </p:nvSpPr>
          <p:spPr bwMode="auto">
            <a:xfrm>
              <a:off x="5892870" y="1941496"/>
              <a:ext cx="49213" cy="42863"/>
            </a:xfrm>
            <a:custGeom>
              <a:avLst/>
              <a:gdLst>
                <a:gd name="T0" fmla="*/ 0 w 28"/>
                <a:gd name="T1" fmla="*/ 10 h 24"/>
                <a:gd name="T2" fmla="*/ 0 w 28"/>
                <a:gd name="T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" h="24">
                  <a:moveTo>
                    <a:pt x="0" y="10"/>
                  </a:moveTo>
                  <a:cubicBezTo>
                    <a:pt x="28" y="24"/>
                    <a:pt x="10" y="0"/>
                    <a:pt x="0" y="1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4" name="Freeform 290"/>
            <p:cNvSpPr>
              <a:spLocks/>
            </p:cNvSpPr>
            <p:nvPr/>
          </p:nvSpPr>
          <p:spPr bwMode="auto">
            <a:xfrm>
              <a:off x="5892870" y="1941496"/>
              <a:ext cx="49213" cy="42863"/>
            </a:xfrm>
            <a:custGeom>
              <a:avLst/>
              <a:gdLst>
                <a:gd name="T0" fmla="*/ 0 w 28"/>
                <a:gd name="T1" fmla="*/ 10 h 24"/>
                <a:gd name="T2" fmla="*/ 0 w 28"/>
                <a:gd name="T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" h="24">
                  <a:moveTo>
                    <a:pt x="0" y="10"/>
                  </a:moveTo>
                  <a:cubicBezTo>
                    <a:pt x="28" y="24"/>
                    <a:pt x="10" y="0"/>
                    <a:pt x="0" y="1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5" name="Freeform 291"/>
            <p:cNvSpPr>
              <a:spLocks/>
            </p:cNvSpPr>
            <p:nvPr/>
          </p:nvSpPr>
          <p:spPr bwMode="auto">
            <a:xfrm>
              <a:off x="5929382" y="1971659"/>
              <a:ext cx="15875" cy="3175"/>
            </a:xfrm>
            <a:custGeom>
              <a:avLst/>
              <a:gdLst>
                <a:gd name="T0" fmla="*/ 0 w 9"/>
                <a:gd name="T1" fmla="*/ 0 h 2"/>
                <a:gd name="T2" fmla="*/ 9 w 9"/>
                <a:gd name="T3" fmla="*/ 0 h 2"/>
                <a:gd name="T4" fmla="*/ 0 w 9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2">
                  <a:moveTo>
                    <a:pt x="0" y="0"/>
                  </a:moveTo>
                  <a:cubicBezTo>
                    <a:pt x="3" y="2"/>
                    <a:pt x="6" y="2"/>
                    <a:pt x="9" y="0"/>
                  </a:cubicBezTo>
                  <a:lnTo>
                    <a:pt x="0" y="0"/>
                  </a:ln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6" name="Freeform 292"/>
            <p:cNvSpPr>
              <a:spLocks/>
            </p:cNvSpPr>
            <p:nvPr/>
          </p:nvSpPr>
          <p:spPr bwMode="auto">
            <a:xfrm>
              <a:off x="5929382" y="1971659"/>
              <a:ext cx="15875" cy="3175"/>
            </a:xfrm>
            <a:custGeom>
              <a:avLst/>
              <a:gdLst>
                <a:gd name="T0" fmla="*/ 0 w 9"/>
                <a:gd name="T1" fmla="*/ 0 h 2"/>
                <a:gd name="T2" fmla="*/ 9 w 9"/>
                <a:gd name="T3" fmla="*/ 0 h 2"/>
                <a:gd name="T4" fmla="*/ 0 w 9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2">
                  <a:moveTo>
                    <a:pt x="0" y="0"/>
                  </a:moveTo>
                  <a:cubicBezTo>
                    <a:pt x="3" y="2"/>
                    <a:pt x="6" y="2"/>
                    <a:pt x="9" y="0"/>
                  </a:cubicBezTo>
                  <a:lnTo>
                    <a:pt x="0" y="0"/>
                  </a:ln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7" name="Freeform 293"/>
            <p:cNvSpPr>
              <a:spLocks/>
            </p:cNvSpPr>
            <p:nvPr/>
          </p:nvSpPr>
          <p:spPr bwMode="auto">
            <a:xfrm>
              <a:off x="5986532" y="1369990"/>
              <a:ext cx="39688" cy="34925"/>
            </a:xfrm>
            <a:custGeom>
              <a:avLst/>
              <a:gdLst>
                <a:gd name="T0" fmla="*/ 7 w 23"/>
                <a:gd name="T1" fmla="*/ 20 h 20"/>
                <a:gd name="T2" fmla="*/ 0 w 23"/>
                <a:gd name="T3" fmla="*/ 12 h 20"/>
                <a:gd name="T4" fmla="*/ 7 w 23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0">
                  <a:moveTo>
                    <a:pt x="7" y="20"/>
                  </a:moveTo>
                  <a:cubicBezTo>
                    <a:pt x="23" y="18"/>
                    <a:pt x="12" y="0"/>
                    <a:pt x="0" y="12"/>
                  </a:cubicBezTo>
                  <a:cubicBezTo>
                    <a:pt x="2" y="15"/>
                    <a:pt x="5" y="18"/>
                    <a:pt x="7" y="2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8" name="Freeform 294"/>
            <p:cNvSpPr>
              <a:spLocks/>
            </p:cNvSpPr>
            <p:nvPr/>
          </p:nvSpPr>
          <p:spPr bwMode="auto">
            <a:xfrm>
              <a:off x="5986532" y="1369990"/>
              <a:ext cx="39688" cy="34925"/>
            </a:xfrm>
            <a:custGeom>
              <a:avLst/>
              <a:gdLst>
                <a:gd name="T0" fmla="*/ 7 w 23"/>
                <a:gd name="T1" fmla="*/ 20 h 20"/>
                <a:gd name="T2" fmla="*/ 0 w 23"/>
                <a:gd name="T3" fmla="*/ 12 h 20"/>
                <a:gd name="T4" fmla="*/ 7 w 23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0">
                  <a:moveTo>
                    <a:pt x="7" y="20"/>
                  </a:moveTo>
                  <a:cubicBezTo>
                    <a:pt x="23" y="18"/>
                    <a:pt x="12" y="0"/>
                    <a:pt x="0" y="12"/>
                  </a:cubicBezTo>
                  <a:cubicBezTo>
                    <a:pt x="2" y="15"/>
                    <a:pt x="5" y="18"/>
                    <a:pt x="7" y="2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9" name="Freeform 295"/>
            <p:cNvSpPr>
              <a:spLocks/>
            </p:cNvSpPr>
            <p:nvPr/>
          </p:nvSpPr>
          <p:spPr bwMode="auto">
            <a:xfrm>
              <a:off x="6002407" y="1373165"/>
              <a:ext cx="14288" cy="1588"/>
            </a:xfrm>
            <a:custGeom>
              <a:avLst/>
              <a:gdLst>
                <a:gd name="T0" fmla="*/ 8 w 8"/>
                <a:gd name="T1" fmla="*/ 0 h 1"/>
                <a:gd name="T2" fmla="*/ 0 w 8"/>
                <a:gd name="T3" fmla="*/ 1 h 1"/>
                <a:gd name="T4" fmla="*/ 8 w 8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cubicBezTo>
                    <a:pt x="5" y="0"/>
                    <a:pt x="3" y="0"/>
                    <a:pt x="0" y="1"/>
                  </a:cubicBezTo>
                  <a:cubicBezTo>
                    <a:pt x="3" y="1"/>
                    <a:pt x="6" y="0"/>
                    <a:pt x="8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0" name="Freeform 296"/>
            <p:cNvSpPr>
              <a:spLocks/>
            </p:cNvSpPr>
            <p:nvPr/>
          </p:nvSpPr>
          <p:spPr bwMode="auto">
            <a:xfrm>
              <a:off x="6002407" y="1373165"/>
              <a:ext cx="14288" cy="1588"/>
            </a:xfrm>
            <a:custGeom>
              <a:avLst/>
              <a:gdLst>
                <a:gd name="T0" fmla="*/ 8 w 8"/>
                <a:gd name="T1" fmla="*/ 0 h 1"/>
                <a:gd name="T2" fmla="*/ 0 w 8"/>
                <a:gd name="T3" fmla="*/ 1 h 1"/>
                <a:gd name="T4" fmla="*/ 8 w 8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cubicBezTo>
                    <a:pt x="5" y="0"/>
                    <a:pt x="3" y="0"/>
                    <a:pt x="0" y="1"/>
                  </a:cubicBezTo>
                  <a:cubicBezTo>
                    <a:pt x="3" y="1"/>
                    <a:pt x="6" y="0"/>
                    <a:pt x="8" y="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1" name="Freeform 297"/>
            <p:cNvSpPr>
              <a:spLocks/>
            </p:cNvSpPr>
            <p:nvPr/>
          </p:nvSpPr>
          <p:spPr bwMode="auto">
            <a:xfrm>
              <a:off x="6042095" y="1862120"/>
              <a:ext cx="15875" cy="12700"/>
            </a:xfrm>
            <a:custGeom>
              <a:avLst/>
              <a:gdLst>
                <a:gd name="T0" fmla="*/ 1 w 9"/>
                <a:gd name="T1" fmla="*/ 7 h 7"/>
                <a:gd name="T2" fmla="*/ 9 w 9"/>
                <a:gd name="T3" fmla="*/ 6 h 7"/>
                <a:gd name="T4" fmla="*/ 1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1" y="7"/>
                  </a:moveTo>
                  <a:cubicBezTo>
                    <a:pt x="3" y="7"/>
                    <a:pt x="6" y="6"/>
                    <a:pt x="9" y="6"/>
                  </a:cubicBezTo>
                  <a:cubicBezTo>
                    <a:pt x="3" y="0"/>
                    <a:pt x="0" y="0"/>
                    <a:pt x="1" y="7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2" name="Freeform 298"/>
            <p:cNvSpPr>
              <a:spLocks/>
            </p:cNvSpPr>
            <p:nvPr/>
          </p:nvSpPr>
          <p:spPr bwMode="auto">
            <a:xfrm>
              <a:off x="6042095" y="1862120"/>
              <a:ext cx="15875" cy="12700"/>
            </a:xfrm>
            <a:custGeom>
              <a:avLst/>
              <a:gdLst>
                <a:gd name="T0" fmla="*/ 1 w 9"/>
                <a:gd name="T1" fmla="*/ 7 h 7"/>
                <a:gd name="T2" fmla="*/ 9 w 9"/>
                <a:gd name="T3" fmla="*/ 6 h 7"/>
                <a:gd name="T4" fmla="*/ 1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1" y="7"/>
                  </a:moveTo>
                  <a:cubicBezTo>
                    <a:pt x="3" y="7"/>
                    <a:pt x="6" y="6"/>
                    <a:pt x="9" y="6"/>
                  </a:cubicBezTo>
                  <a:cubicBezTo>
                    <a:pt x="3" y="0"/>
                    <a:pt x="0" y="0"/>
                    <a:pt x="1" y="7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3" name="Freeform 299"/>
            <p:cNvSpPr>
              <a:spLocks/>
            </p:cNvSpPr>
            <p:nvPr/>
          </p:nvSpPr>
          <p:spPr bwMode="auto">
            <a:xfrm>
              <a:off x="6072257" y="1368403"/>
              <a:ext cx="15875" cy="6350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4 h 4"/>
                <a:gd name="T4" fmla="*/ 9 w 9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6" y="1"/>
                    <a:pt x="3" y="2"/>
                    <a:pt x="0" y="4"/>
                  </a:cubicBezTo>
                  <a:cubicBezTo>
                    <a:pt x="4" y="4"/>
                    <a:pt x="6" y="3"/>
                    <a:pt x="9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4" name="Freeform 300"/>
            <p:cNvSpPr>
              <a:spLocks/>
            </p:cNvSpPr>
            <p:nvPr/>
          </p:nvSpPr>
          <p:spPr bwMode="auto">
            <a:xfrm>
              <a:off x="6072257" y="1368403"/>
              <a:ext cx="15875" cy="6350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4 h 4"/>
                <a:gd name="T4" fmla="*/ 9 w 9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6" y="1"/>
                    <a:pt x="3" y="2"/>
                    <a:pt x="0" y="4"/>
                  </a:cubicBezTo>
                  <a:cubicBezTo>
                    <a:pt x="4" y="4"/>
                    <a:pt x="6" y="3"/>
                    <a:pt x="9" y="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5" name="Freeform 301"/>
            <p:cNvSpPr>
              <a:spLocks/>
            </p:cNvSpPr>
            <p:nvPr/>
          </p:nvSpPr>
          <p:spPr bwMode="auto">
            <a:xfrm>
              <a:off x="6092895" y="1374753"/>
              <a:ext cx="17463" cy="15875"/>
            </a:xfrm>
            <a:custGeom>
              <a:avLst/>
              <a:gdLst>
                <a:gd name="T0" fmla="*/ 8 w 10"/>
                <a:gd name="T1" fmla="*/ 0 h 9"/>
                <a:gd name="T2" fmla="*/ 0 w 10"/>
                <a:gd name="T3" fmla="*/ 1 h 9"/>
                <a:gd name="T4" fmla="*/ 8 w 10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5" y="0"/>
                    <a:pt x="3" y="0"/>
                    <a:pt x="0" y="1"/>
                  </a:cubicBezTo>
                  <a:cubicBezTo>
                    <a:pt x="8" y="9"/>
                    <a:pt x="10" y="9"/>
                    <a:pt x="8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6" name="Freeform 302"/>
            <p:cNvSpPr>
              <a:spLocks/>
            </p:cNvSpPr>
            <p:nvPr/>
          </p:nvSpPr>
          <p:spPr bwMode="auto">
            <a:xfrm>
              <a:off x="6092895" y="1374753"/>
              <a:ext cx="17463" cy="15875"/>
            </a:xfrm>
            <a:custGeom>
              <a:avLst/>
              <a:gdLst>
                <a:gd name="T0" fmla="*/ 8 w 10"/>
                <a:gd name="T1" fmla="*/ 0 h 9"/>
                <a:gd name="T2" fmla="*/ 0 w 10"/>
                <a:gd name="T3" fmla="*/ 1 h 9"/>
                <a:gd name="T4" fmla="*/ 8 w 10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5" y="0"/>
                    <a:pt x="3" y="0"/>
                    <a:pt x="0" y="1"/>
                  </a:cubicBezTo>
                  <a:cubicBezTo>
                    <a:pt x="8" y="9"/>
                    <a:pt x="10" y="9"/>
                    <a:pt x="8" y="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7" name="Freeform 303"/>
            <p:cNvSpPr>
              <a:spLocks/>
            </p:cNvSpPr>
            <p:nvPr/>
          </p:nvSpPr>
          <p:spPr bwMode="auto">
            <a:xfrm>
              <a:off x="6089720" y="1885933"/>
              <a:ext cx="36513" cy="26988"/>
            </a:xfrm>
            <a:custGeom>
              <a:avLst/>
              <a:gdLst>
                <a:gd name="T0" fmla="*/ 15 w 20"/>
                <a:gd name="T1" fmla="*/ 8 h 16"/>
                <a:gd name="T2" fmla="*/ 6 w 20"/>
                <a:gd name="T3" fmla="*/ 0 h 16"/>
                <a:gd name="T4" fmla="*/ 20 w 20"/>
                <a:gd name="T5" fmla="*/ 14 h 16"/>
                <a:gd name="T6" fmla="*/ 15 w 20"/>
                <a:gd name="T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6">
                  <a:moveTo>
                    <a:pt x="15" y="8"/>
                  </a:moveTo>
                  <a:cubicBezTo>
                    <a:pt x="12" y="5"/>
                    <a:pt x="9" y="2"/>
                    <a:pt x="6" y="0"/>
                  </a:cubicBezTo>
                  <a:cubicBezTo>
                    <a:pt x="0" y="12"/>
                    <a:pt x="13" y="16"/>
                    <a:pt x="20" y="14"/>
                  </a:cubicBezTo>
                  <a:cubicBezTo>
                    <a:pt x="19" y="13"/>
                    <a:pt x="15" y="8"/>
                    <a:pt x="15" y="8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8" name="Freeform 304"/>
            <p:cNvSpPr>
              <a:spLocks/>
            </p:cNvSpPr>
            <p:nvPr/>
          </p:nvSpPr>
          <p:spPr bwMode="auto">
            <a:xfrm>
              <a:off x="6089720" y="1885933"/>
              <a:ext cx="36513" cy="26988"/>
            </a:xfrm>
            <a:custGeom>
              <a:avLst/>
              <a:gdLst>
                <a:gd name="T0" fmla="*/ 15 w 20"/>
                <a:gd name="T1" fmla="*/ 8 h 16"/>
                <a:gd name="T2" fmla="*/ 6 w 20"/>
                <a:gd name="T3" fmla="*/ 0 h 16"/>
                <a:gd name="T4" fmla="*/ 20 w 20"/>
                <a:gd name="T5" fmla="*/ 14 h 16"/>
                <a:gd name="T6" fmla="*/ 15 w 20"/>
                <a:gd name="T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6">
                  <a:moveTo>
                    <a:pt x="15" y="8"/>
                  </a:moveTo>
                  <a:cubicBezTo>
                    <a:pt x="12" y="5"/>
                    <a:pt x="9" y="2"/>
                    <a:pt x="6" y="0"/>
                  </a:cubicBezTo>
                  <a:cubicBezTo>
                    <a:pt x="0" y="12"/>
                    <a:pt x="13" y="16"/>
                    <a:pt x="20" y="14"/>
                  </a:cubicBezTo>
                  <a:cubicBezTo>
                    <a:pt x="19" y="13"/>
                    <a:pt x="15" y="8"/>
                    <a:pt x="15" y="8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9" name="Freeform 305"/>
            <p:cNvSpPr>
              <a:spLocks/>
            </p:cNvSpPr>
            <p:nvPr/>
          </p:nvSpPr>
          <p:spPr bwMode="auto">
            <a:xfrm>
              <a:off x="6100832" y="1935146"/>
              <a:ext cx="11113" cy="4763"/>
            </a:xfrm>
            <a:custGeom>
              <a:avLst/>
              <a:gdLst>
                <a:gd name="T0" fmla="*/ 6 w 6"/>
                <a:gd name="T1" fmla="*/ 3 h 3"/>
                <a:gd name="T2" fmla="*/ 0 w 6"/>
                <a:gd name="T3" fmla="*/ 0 h 3"/>
                <a:gd name="T4" fmla="*/ 6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6" y="3"/>
                  </a:moveTo>
                  <a:cubicBezTo>
                    <a:pt x="4" y="2"/>
                    <a:pt x="2" y="0"/>
                    <a:pt x="0" y="0"/>
                  </a:cubicBezTo>
                  <a:cubicBezTo>
                    <a:pt x="2" y="1"/>
                    <a:pt x="4" y="2"/>
                    <a:pt x="6" y="3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0" name="Freeform 306"/>
            <p:cNvSpPr>
              <a:spLocks/>
            </p:cNvSpPr>
            <p:nvPr/>
          </p:nvSpPr>
          <p:spPr bwMode="auto">
            <a:xfrm>
              <a:off x="6100832" y="1935146"/>
              <a:ext cx="11113" cy="4763"/>
            </a:xfrm>
            <a:custGeom>
              <a:avLst/>
              <a:gdLst>
                <a:gd name="T0" fmla="*/ 6 w 6"/>
                <a:gd name="T1" fmla="*/ 3 h 3"/>
                <a:gd name="T2" fmla="*/ 0 w 6"/>
                <a:gd name="T3" fmla="*/ 0 h 3"/>
                <a:gd name="T4" fmla="*/ 6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6" y="3"/>
                  </a:moveTo>
                  <a:cubicBezTo>
                    <a:pt x="4" y="2"/>
                    <a:pt x="2" y="0"/>
                    <a:pt x="0" y="0"/>
                  </a:cubicBezTo>
                  <a:cubicBezTo>
                    <a:pt x="2" y="1"/>
                    <a:pt x="4" y="2"/>
                    <a:pt x="6" y="3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1" name="Freeform 307"/>
            <p:cNvSpPr>
              <a:spLocks/>
            </p:cNvSpPr>
            <p:nvPr/>
          </p:nvSpPr>
          <p:spPr bwMode="auto">
            <a:xfrm>
              <a:off x="6118295" y="1933558"/>
              <a:ext cx="12700" cy="9525"/>
            </a:xfrm>
            <a:custGeom>
              <a:avLst/>
              <a:gdLst>
                <a:gd name="T0" fmla="*/ 0 w 7"/>
                <a:gd name="T1" fmla="*/ 3 h 6"/>
                <a:gd name="T2" fmla="*/ 7 w 7"/>
                <a:gd name="T3" fmla="*/ 0 h 6"/>
                <a:gd name="T4" fmla="*/ 0 w 7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3"/>
                  </a:moveTo>
                  <a:cubicBezTo>
                    <a:pt x="5" y="6"/>
                    <a:pt x="7" y="5"/>
                    <a:pt x="7" y="0"/>
                  </a:cubicBezTo>
                  <a:cubicBezTo>
                    <a:pt x="5" y="1"/>
                    <a:pt x="2" y="2"/>
                    <a:pt x="0" y="3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2" name="Freeform 308"/>
            <p:cNvSpPr>
              <a:spLocks/>
            </p:cNvSpPr>
            <p:nvPr/>
          </p:nvSpPr>
          <p:spPr bwMode="auto">
            <a:xfrm>
              <a:off x="6118295" y="1933558"/>
              <a:ext cx="12700" cy="9525"/>
            </a:xfrm>
            <a:custGeom>
              <a:avLst/>
              <a:gdLst>
                <a:gd name="T0" fmla="*/ 0 w 7"/>
                <a:gd name="T1" fmla="*/ 3 h 6"/>
                <a:gd name="T2" fmla="*/ 7 w 7"/>
                <a:gd name="T3" fmla="*/ 0 h 6"/>
                <a:gd name="T4" fmla="*/ 0 w 7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3"/>
                  </a:moveTo>
                  <a:cubicBezTo>
                    <a:pt x="5" y="6"/>
                    <a:pt x="7" y="5"/>
                    <a:pt x="7" y="0"/>
                  </a:cubicBezTo>
                  <a:cubicBezTo>
                    <a:pt x="5" y="1"/>
                    <a:pt x="2" y="2"/>
                    <a:pt x="0" y="3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3" name="Freeform 309"/>
            <p:cNvSpPr>
              <a:spLocks/>
            </p:cNvSpPr>
            <p:nvPr/>
          </p:nvSpPr>
          <p:spPr bwMode="auto">
            <a:xfrm>
              <a:off x="6130995" y="1911333"/>
              <a:ext cx="30163" cy="23813"/>
            </a:xfrm>
            <a:custGeom>
              <a:avLst/>
              <a:gdLst>
                <a:gd name="T0" fmla="*/ 9 w 17"/>
                <a:gd name="T1" fmla="*/ 11 h 13"/>
                <a:gd name="T2" fmla="*/ 12 w 17"/>
                <a:gd name="T3" fmla="*/ 13 h 13"/>
                <a:gd name="T4" fmla="*/ 17 w 17"/>
                <a:gd name="T5" fmla="*/ 5 h 13"/>
                <a:gd name="T6" fmla="*/ 0 w 17"/>
                <a:gd name="T7" fmla="*/ 4 h 13"/>
                <a:gd name="T8" fmla="*/ 9 w 17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9" y="11"/>
                  </a:moveTo>
                  <a:cubicBezTo>
                    <a:pt x="10" y="12"/>
                    <a:pt x="11" y="13"/>
                    <a:pt x="12" y="13"/>
                  </a:cubicBezTo>
                  <a:cubicBezTo>
                    <a:pt x="7" y="7"/>
                    <a:pt x="9" y="4"/>
                    <a:pt x="17" y="5"/>
                  </a:cubicBezTo>
                  <a:cubicBezTo>
                    <a:pt x="13" y="0"/>
                    <a:pt x="5" y="2"/>
                    <a:pt x="0" y="4"/>
                  </a:cubicBezTo>
                  <a:cubicBezTo>
                    <a:pt x="6" y="2"/>
                    <a:pt x="7" y="4"/>
                    <a:pt x="9" y="11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4" name="Freeform 310"/>
            <p:cNvSpPr>
              <a:spLocks/>
            </p:cNvSpPr>
            <p:nvPr/>
          </p:nvSpPr>
          <p:spPr bwMode="auto">
            <a:xfrm>
              <a:off x="6130995" y="1911333"/>
              <a:ext cx="30163" cy="23813"/>
            </a:xfrm>
            <a:custGeom>
              <a:avLst/>
              <a:gdLst>
                <a:gd name="T0" fmla="*/ 9 w 17"/>
                <a:gd name="T1" fmla="*/ 11 h 13"/>
                <a:gd name="T2" fmla="*/ 12 w 17"/>
                <a:gd name="T3" fmla="*/ 13 h 13"/>
                <a:gd name="T4" fmla="*/ 17 w 17"/>
                <a:gd name="T5" fmla="*/ 5 h 13"/>
                <a:gd name="T6" fmla="*/ 0 w 17"/>
                <a:gd name="T7" fmla="*/ 4 h 13"/>
                <a:gd name="T8" fmla="*/ 9 w 17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9" y="11"/>
                  </a:moveTo>
                  <a:cubicBezTo>
                    <a:pt x="10" y="12"/>
                    <a:pt x="11" y="13"/>
                    <a:pt x="12" y="13"/>
                  </a:cubicBezTo>
                  <a:cubicBezTo>
                    <a:pt x="7" y="7"/>
                    <a:pt x="9" y="4"/>
                    <a:pt x="17" y="5"/>
                  </a:cubicBezTo>
                  <a:cubicBezTo>
                    <a:pt x="13" y="0"/>
                    <a:pt x="5" y="2"/>
                    <a:pt x="0" y="4"/>
                  </a:cubicBezTo>
                  <a:cubicBezTo>
                    <a:pt x="6" y="2"/>
                    <a:pt x="7" y="4"/>
                    <a:pt x="9" y="11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5" name="Freeform 311"/>
            <p:cNvSpPr>
              <a:spLocks/>
            </p:cNvSpPr>
            <p:nvPr/>
          </p:nvSpPr>
          <p:spPr bwMode="auto">
            <a:xfrm>
              <a:off x="6140520" y="1908158"/>
              <a:ext cx="14288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cubicBezTo>
                    <a:pt x="2" y="0"/>
                    <a:pt x="8" y="0"/>
                    <a:pt x="8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6" name="Freeform 312"/>
            <p:cNvSpPr>
              <a:spLocks/>
            </p:cNvSpPr>
            <p:nvPr/>
          </p:nvSpPr>
          <p:spPr bwMode="auto">
            <a:xfrm>
              <a:off x="6140520" y="1908158"/>
              <a:ext cx="14288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cubicBezTo>
                    <a:pt x="2" y="0"/>
                    <a:pt x="8" y="0"/>
                    <a:pt x="8" y="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7" name="Freeform 313"/>
            <p:cNvSpPr>
              <a:spLocks/>
            </p:cNvSpPr>
            <p:nvPr/>
          </p:nvSpPr>
          <p:spPr bwMode="auto">
            <a:xfrm>
              <a:off x="6143695" y="1928796"/>
              <a:ext cx="4763" cy="317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2" y="0"/>
                    <a:pt x="3" y="0"/>
                    <a:pt x="0" y="1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8" name="Freeform 314"/>
            <p:cNvSpPr>
              <a:spLocks/>
            </p:cNvSpPr>
            <p:nvPr/>
          </p:nvSpPr>
          <p:spPr bwMode="auto">
            <a:xfrm>
              <a:off x="6143695" y="1928796"/>
              <a:ext cx="4763" cy="317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2" y="0"/>
                    <a:pt x="3" y="0"/>
                    <a:pt x="0" y="1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9" name="Freeform 315"/>
            <p:cNvSpPr>
              <a:spLocks/>
            </p:cNvSpPr>
            <p:nvPr/>
          </p:nvSpPr>
          <p:spPr bwMode="auto">
            <a:xfrm>
              <a:off x="6157982" y="1285852"/>
              <a:ext cx="20638" cy="12700"/>
            </a:xfrm>
            <a:custGeom>
              <a:avLst/>
              <a:gdLst>
                <a:gd name="T0" fmla="*/ 9 w 12"/>
                <a:gd name="T1" fmla="*/ 1 h 8"/>
                <a:gd name="T2" fmla="*/ 0 w 12"/>
                <a:gd name="T3" fmla="*/ 2 h 8"/>
                <a:gd name="T4" fmla="*/ 9 w 12"/>
                <a:gd name="T5" fmla="*/ 8 h 8"/>
                <a:gd name="T6" fmla="*/ 9 w 12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9" y="1"/>
                  </a:moveTo>
                  <a:cubicBezTo>
                    <a:pt x="6" y="2"/>
                    <a:pt x="3" y="2"/>
                    <a:pt x="0" y="2"/>
                  </a:cubicBezTo>
                  <a:cubicBezTo>
                    <a:pt x="3" y="5"/>
                    <a:pt x="6" y="7"/>
                    <a:pt x="9" y="8"/>
                  </a:cubicBezTo>
                  <a:cubicBezTo>
                    <a:pt x="10" y="4"/>
                    <a:pt x="12" y="0"/>
                    <a:pt x="9" y="1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0" name="Freeform 316"/>
            <p:cNvSpPr>
              <a:spLocks/>
            </p:cNvSpPr>
            <p:nvPr/>
          </p:nvSpPr>
          <p:spPr bwMode="auto">
            <a:xfrm>
              <a:off x="6157982" y="1285852"/>
              <a:ext cx="20638" cy="12700"/>
            </a:xfrm>
            <a:custGeom>
              <a:avLst/>
              <a:gdLst>
                <a:gd name="T0" fmla="*/ 9 w 12"/>
                <a:gd name="T1" fmla="*/ 1 h 8"/>
                <a:gd name="T2" fmla="*/ 0 w 12"/>
                <a:gd name="T3" fmla="*/ 2 h 8"/>
                <a:gd name="T4" fmla="*/ 9 w 12"/>
                <a:gd name="T5" fmla="*/ 8 h 8"/>
                <a:gd name="T6" fmla="*/ 9 w 12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9" y="1"/>
                  </a:moveTo>
                  <a:cubicBezTo>
                    <a:pt x="6" y="2"/>
                    <a:pt x="3" y="2"/>
                    <a:pt x="0" y="2"/>
                  </a:cubicBezTo>
                  <a:cubicBezTo>
                    <a:pt x="3" y="5"/>
                    <a:pt x="6" y="7"/>
                    <a:pt x="9" y="8"/>
                  </a:cubicBezTo>
                  <a:cubicBezTo>
                    <a:pt x="10" y="4"/>
                    <a:pt x="12" y="0"/>
                    <a:pt x="9" y="1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1" name="Freeform 317"/>
            <p:cNvSpPr>
              <a:spLocks/>
            </p:cNvSpPr>
            <p:nvPr/>
          </p:nvSpPr>
          <p:spPr bwMode="auto">
            <a:xfrm>
              <a:off x="6161157" y="1903396"/>
              <a:ext cx="14288" cy="12700"/>
            </a:xfrm>
            <a:custGeom>
              <a:avLst/>
              <a:gdLst>
                <a:gd name="T0" fmla="*/ 0 w 8"/>
                <a:gd name="T1" fmla="*/ 6 h 7"/>
                <a:gd name="T2" fmla="*/ 8 w 8"/>
                <a:gd name="T3" fmla="*/ 7 h 7"/>
                <a:gd name="T4" fmla="*/ 0 w 8"/>
                <a:gd name="T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0" y="6"/>
                  </a:moveTo>
                  <a:cubicBezTo>
                    <a:pt x="2" y="7"/>
                    <a:pt x="5" y="7"/>
                    <a:pt x="8" y="7"/>
                  </a:cubicBezTo>
                  <a:cubicBezTo>
                    <a:pt x="4" y="0"/>
                    <a:pt x="4" y="3"/>
                    <a:pt x="0" y="6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2" name="Freeform 318"/>
            <p:cNvSpPr>
              <a:spLocks/>
            </p:cNvSpPr>
            <p:nvPr/>
          </p:nvSpPr>
          <p:spPr bwMode="auto">
            <a:xfrm>
              <a:off x="6161157" y="1903396"/>
              <a:ext cx="14288" cy="12700"/>
            </a:xfrm>
            <a:custGeom>
              <a:avLst/>
              <a:gdLst>
                <a:gd name="T0" fmla="*/ 0 w 8"/>
                <a:gd name="T1" fmla="*/ 6 h 7"/>
                <a:gd name="T2" fmla="*/ 8 w 8"/>
                <a:gd name="T3" fmla="*/ 7 h 7"/>
                <a:gd name="T4" fmla="*/ 0 w 8"/>
                <a:gd name="T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0" y="6"/>
                  </a:moveTo>
                  <a:cubicBezTo>
                    <a:pt x="2" y="7"/>
                    <a:pt x="5" y="7"/>
                    <a:pt x="8" y="7"/>
                  </a:cubicBezTo>
                  <a:cubicBezTo>
                    <a:pt x="4" y="0"/>
                    <a:pt x="4" y="3"/>
                    <a:pt x="0" y="6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3" name="Freeform 319"/>
            <p:cNvSpPr>
              <a:spLocks/>
            </p:cNvSpPr>
            <p:nvPr/>
          </p:nvSpPr>
          <p:spPr bwMode="auto">
            <a:xfrm>
              <a:off x="6162745" y="1920858"/>
              <a:ext cx="69850" cy="50801"/>
            </a:xfrm>
            <a:custGeom>
              <a:avLst/>
              <a:gdLst>
                <a:gd name="T0" fmla="*/ 4 w 39"/>
                <a:gd name="T1" fmla="*/ 29 h 29"/>
                <a:gd name="T2" fmla="*/ 22 w 39"/>
                <a:gd name="T3" fmla="*/ 28 h 29"/>
                <a:gd name="T4" fmla="*/ 39 w 39"/>
                <a:gd name="T5" fmla="*/ 0 h 29"/>
                <a:gd name="T6" fmla="*/ 6 w 39"/>
                <a:gd name="T7" fmla="*/ 8 h 29"/>
                <a:gd name="T8" fmla="*/ 4 w 39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9">
                  <a:moveTo>
                    <a:pt x="4" y="29"/>
                  </a:moveTo>
                  <a:cubicBezTo>
                    <a:pt x="10" y="28"/>
                    <a:pt x="16" y="29"/>
                    <a:pt x="22" y="28"/>
                  </a:cubicBezTo>
                  <a:cubicBezTo>
                    <a:pt x="34" y="27"/>
                    <a:pt x="30" y="6"/>
                    <a:pt x="39" y="0"/>
                  </a:cubicBezTo>
                  <a:cubicBezTo>
                    <a:pt x="30" y="7"/>
                    <a:pt x="16" y="10"/>
                    <a:pt x="6" y="8"/>
                  </a:cubicBezTo>
                  <a:cubicBezTo>
                    <a:pt x="23" y="16"/>
                    <a:pt x="0" y="12"/>
                    <a:pt x="4" y="2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4" name="Freeform 320"/>
            <p:cNvSpPr>
              <a:spLocks/>
            </p:cNvSpPr>
            <p:nvPr/>
          </p:nvSpPr>
          <p:spPr bwMode="auto">
            <a:xfrm>
              <a:off x="6162745" y="1920858"/>
              <a:ext cx="69850" cy="50801"/>
            </a:xfrm>
            <a:custGeom>
              <a:avLst/>
              <a:gdLst>
                <a:gd name="T0" fmla="*/ 4 w 39"/>
                <a:gd name="T1" fmla="*/ 29 h 29"/>
                <a:gd name="T2" fmla="*/ 22 w 39"/>
                <a:gd name="T3" fmla="*/ 28 h 29"/>
                <a:gd name="T4" fmla="*/ 39 w 39"/>
                <a:gd name="T5" fmla="*/ 0 h 29"/>
                <a:gd name="T6" fmla="*/ 6 w 39"/>
                <a:gd name="T7" fmla="*/ 8 h 29"/>
                <a:gd name="T8" fmla="*/ 4 w 39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9">
                  <a:moveTo>
                    <a:pt x="4" y="29"/>
                  </a:moveTo>
                  <a:cubicBezTo>
                    <a:pt x="10" y="28"/>
                    <a:pt x="16" y="29"/>
                    <a:pt x="22" y="28"/>
                  </a:cubicBezTo>
                  <a:cubicBezTo>
                    <a:pt x="34" y="27"/>
                    <a:pt x="30" y="6"/>
                    <a:pt x="39" y="0"/>
                  </a:cubicBezTo>
                  <a:cubicBezTo>
                    <a:pt x="30" y="7"/>
                    <a:pt x="16" y="10"/>
                    <a:pt x="6" y="8"/>
                  </a:cubicBezTo>
                  <a:cubicBezTo>
                    <a:pt x="23" y="16"/>
                    <a:pt x="0" y="12"/>
                    <a:pt x="4" y="29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5" name="Freeform 321"/>
            <p:cNvSpPr>
              <a:spLocks/>
            </p:cNvSpPr>
            <p:nvPr/>
          </p:nvSpPr>
          <p:spPr bwMode="auto">
            <a:xfrm>
              <a:off x="6216720" y="1971659"/>
              <a:ext cx="33338" cy="28575"/>
            </a:xfrm>
            <a:custGeom>
              <a:avLst/>
              <a:gdLst>
                <a:gd name="T0" fmla="*/ 0 w 19"/>
                <a:gd name="T1" fmla="*/ 0 h 16"/>
                <a:gd name="T2" fmla="*/ 19 w 19"/>
                <a:gd name="T3" fmla="*/ 0 h 16"/>
                <a:gd name="T4" fmla="*/ 0 w 1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6">
                  <a:moveTo>
                    <a:pt x="0" y="0"/>
                  </a:moveTo>
                  <a:cubicBezTo>
                    <a:pt x="4" y="9"/>
                    <a:pt x="18" y="16"/>
                    <a:pt x="19" y="0"/>
                  </a:cubicBezTo>
                  <a:cubicBezTo>
                    <a:pt x="12" y="2"/>
                    <a:pt x="6" y="2"/>
                    <a:pt x="0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6" name="Freeform 322"/>
            <p:cNvSpPr>
              <a:spLocks/>
            </p:cNvSpPr>
            <p:nvPr/>
          </p:nvSpPr>
          <p:spPr bwMode="auto">
            <a:xfrm>
              <a:off x="6216720" y="1971659"/>
              <a:ext cx="33338" cy="28575"/>
            </a:xfrm>
            <a:custGeom>
              <a:avLst/>
              <a:gdLst>
                <a:gd name="T0" fmla="*/ 0 w 19"/>
                <a:gd name="T1" fmla="*/ 0 h 16"/>
                <a:gd name="T2" fmla="*/ 19 w 19"/>
                <a:gd name="T3" fmla="*/ 0 h 16"/>
                <a:gd name="T4" fmla="*/ 0 w 1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6">
                  <a:moveTo>
                    <a:pt x="0" y="0"/>
                  </a:moveTo>
                  <a:cubicBezTo>
                    <a:pt x="4" y="9"/>
                    <a:pt x="18" y="16"/>
                    <a:pt x="19" y="0"/>
                  </a:cubicBezTo>
                  <a:cubicBezTo>
                    <a:pt x="12" y="2"/>
                    <a:pt x="6" y="2"/>
                    <a:pt x="0" y="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7" name="Freeform 323"/>
            <p:cNvSpPr>
              <a:spLocks/>
            </p:cNvSpPr>
            <p:nvPr/>
          </p:nvSpPr>
          <p:spPr bwMode="auto">
            <a:xfrm>
              <a:off x="6221482" y="1955784"/>
              <a:ext cx="12700" cy="317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2 h 2"/>
                <a:gd name="T4" fmla="*/ 7 w 7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5" y="0"/>
                    <a:pt x="2" y="1"/>
                    <a:pt x="0" y="2"/>
                  </a:cubicBezTo>
                  <a:cubicBezTo>
                    <a:pt x="2" y="1"/>
                    <a:pt x="5" y="1"/>
                    <a:pt x="7" y="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8" name="Freeform 324"/>
            <p:cNvSpPr>
              <a:spLocks/>
            </p:cNvSpPr>
            <p:nvPr/>
          </p:nvSpPr>
          <p:spPr bwMode="auto">
            <a:xfrm>
              <a:off x="6221482" y="1955784"/>
              <a:ext cx="12700" cy="317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2 h 2"/>
                <a:gd name="T4" fmla="*/ 7 w 7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5" y="0"/>
                    <a:pt x="2" y="1"/>
                    <a:pt x="0" y="2"/>
                  </a:cubicBezTo>
                  <a:cubicBezTo>
                    <a:pt x="2" y="1"/>
                    <a:pt x="5" y="1"/>
                    <a:pt x="7" y="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9" name="Freeform 325"/>
            <p:cNvSpPr>
              <a:spLocks/>
            </p:cNvSpPr>
            <p:nvPr/>
          </p:nvSpPr>
          <p:spPr bwMode="auto">
            <a:xfrm>
              <a:off x="6338957" y="1065187"/>
              <a:ext cx="41275" cy="36513"/>
            </a:xfrm>
            <a:custGeom>
              <a:avLst/>
              <a:gdLst>
                <a:gd name="T0" fmla="*/ 0 w 24"/>
                <a:gd name="T1" fmla="*/ 11 h 20"/>
                <a:gd name="T2" fmla="*/ 24 w 24"/>
                <a:gd name="T3" fmla="*/ 8 h 20"/>
                <a:gd name="T4" fmla="*/ 0 w 24"/>
                <a:gd name="T5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0">
                  <a:moveTo>
                    <a:pt x="0" y="11"/>
                  </a:moveTo>
                  <a:cubicBezTo>
                    <a:pt x="15" y="20"/>
                    <a:pt x="14" y="3"/>
                    <a:pt x="24" y="8"/>
                  </a:cubicBezTo>
                  <a:cubicBezTo>
                    <a:pt x="20" y="0"/>
                    <a:pt x="3" y="0"/>
                    <a:pt x="0" y="11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0" name="Freeform 326"/>
            <p:cNvSpPr>
              <a:spLocks/>
            </p:cNvSpPr>
            <p:nvPr/>
          </p:nvSpPr>
          <p:spPr bwMode="auto">
            <a:xfrm>
              <a:off x="6338957" y="1065187"/>
              <a:ext cx="41275" cy="36513"/>
            </a:xfrm>
            <a:custGeom>
              <a:avLst/>
              <a:gdLst>
                <a:gd name="T0" fmla="*/ 0 w 24"/>
                <a:gd name="T1" fmla="*/ 11 h 20"/>
                <a:gd name="T2" fmla="*/ 24 w 24"/>
                <a:gd name="T3" fmla="*/ 8 h 20"/>
                <a:gd name="T4" fmla="*/ 0 w 24"/>
                <a:gd name="T5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0">
                  <a:moveTo>
                    <a:pt x="0" y="11"/>
                  </a:moveTo>
                  <a:cubicBezTo>
                    <a:pt x="15" y="20"/>
                    <a:pt x="14" y="3"/>
                    <a:pt x="24" y="8"/>
                  </a:cubicBezTo>
                  <a:cubicBezTo>
                    <a:pt x="20" y="0"/>
                    <a:pt x="3" y="0"/>
                    <a:pt x="0" y="11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1" name="Freeform 331"/>
            <p:cNvSpPr>
              <a:spLocks/>
            </p:cNvSpPr>
            <p:nvPr/>
          </p:nvSpPr>
          <p:spPr bwMode="auto">
            <a:xfrm>
              <a:off x="5824607" y="184115"/>
              <a:ext cx="1257300" cy="1812944"/>
            </a:xfrm>
            <a:custGeom>
              <a:avLst/>
              <a:gdLst>
                <a:gd name="T0" fmla="*/ 30 w 710"/>
                <a:gd name="T1" fmla="*/ 98 h 1024"/>
                <a:gd name="T2" fmla="*/ 96 w 710"/>
                <a:gd name="T3" fmla="*/ 120 h 1024"/>
                <a:gd name="T4" fmla="*/ 185 w 710"/>
                <a:gd name="T5" fmla="*/ 127 h 1024"/>
                <a:gd name="T6" fmla="*/ 255 w 710"/>
                <a:gd name="T7" fmla="*/ 143 h 1024"/>
                <a:gd name="T8" fmla="*/ 292 w 710"/>
                <a:gd name="T9" fmla="*/ 104 h 1024"/>
                <a:gd name="T10" fmla="*/ 345 w 710"/>
                <a:gd name="T11" fmla="*/ 19 h 1024"/>
                <a:gd name="T12" fmla="*/ 427 w 710"/>
                <a:gd name="T13" fmla="*/ 24 h 1024"/>
                <a:gd name="T14" fmla="*/ 478 w 710"/>
                <a:gd name="T15" fmla="*/ 107 h 1024"/>
                <a:gd name="T16" fmla="*/ 464 w 710"/>
                <a:gd name="T17" fmla="*/ 136 h 1024"/>
                <a:gd name="T18" fmla="*/ 509 w 710"/>
                <a:gd name="T19" fmla="*/ 199 h 1024"/>
                <a:gd name="T20" fmla="*/ 512 w 710"/>
                <a:gd name="T21" fmla="*/ 317 h 1024"/>
                <a:gd name="T22" fmla="*/ 562 w 710"/>
                <a:gd name="T23" fmla="*/ 434 h 1024"/>
                <a:gd name="T24" fmla="*/ 576 w 710"/>
                <a:gd name="T25" fmla="*/ 484 h 1024"/>
                <a:gd name="T26" fmla="*/ 602 w 710"/>
                <a:gd name="T27" fmla="*/ 529 h 1024"/>
                <a:gd name="T28" fmla="*/ 601 w 710"/>
                <a:gd name="T29" fmla="*/ 624 h 1024"/>
                <a:gd name="T30" fmla="*/ 700 w 710"/>
                <a:gd name="T31" fmla="*/ 696 h 1024"/>
                <a:gd name="T32" fmla="*/ 665 w 710"/>
                <a:gd name="T33" fmla="*/ 779 h 1024"/>
                <a:gd name="T34" fmla="*/ 542 w 710"/>
                <a:gd name="T35" fmla="*/ 909 h 1024"/>
                <a:gd name="T36" fmla="*/ 504 w 710"/>
                <a:gd name="T37" fmla="*/ 951 h 1024"/>
                <a:gd name="T38" fmla="*/ 459 w 710"/>
                <a:gd name="T39" fmla="*/ 950 h 1024"/>
                <a:gd name="T40" fmla="*/ 422 w 710"/>
                <a:gd name="T41" fmla="*/ 956 h 1024"/>
                <a:gd name="T42" fmla="*/ 390 w 710"/>
                <a:gd name="T43" fmla="*/ 956 h 1024"/>
                <a:gd name="T44" fmla="*/ 389 w 710"/>
                <a:gd name="T45" fmla="*/ 979 h 1024"/>
                <a:gd name="T46" fmla="*/ 332 w 710"/>
                <a:gd name="T47" fmla="*/ 985 h 1024"/>
                <a:gd name="T48" fmla="*/ 301 w 710"/>
                <a:gd name="T49" fmla="*/ 1005 h 1024"/>
                <a:gd name="T50" fmla="*/ 231 w 710"/>
                <a:gd name="T51" fmla="*/ 1012 h 1024"/>
                <a:gd name="T52" fmla="*/ 205 w 710"/>
                <a:gd name="T53" fmla="*/ 1024 h 1024"/>
                <a:gd name="T54" fmla="*/ 224 w 710"/>
                <a:gd name="T55" fmla="*/ 1000 h 1024"/>
                <a:gd name="T56" fmla="*/ 213 w 710"/>
                <a:gd name="T57" fmla="*/ 968 h 1024"/>
                <a:gd name="T58" fmla="*/ 138 w 710"/>
                <a:gd name="T59" fmla="*/ 951 h 1024"/>
                <a:gd name="T60" fmla="*/ 108 w 710"/>
                <a:gd name="T61" fmla="*/ 936 h 1024"/>
                <a:gd name="T62" fmla="*/ 117 w 710"/>
                <a:gd name="T63" fmla="*/ 846 h 1024"/>
                <a:gd name="T64" fmla="*/ 88 w 710"/>
                <a:gd name="T65" fmla="*/ 761 h 1024"/>
                <a:gd name="T66" fmla="*/ 104 w 710"/>
                <a:gd name="T67" fmla="*/ 694 h 1024"/>
                <a:gd name="T68" fmla="*/ 147 w 710"/>
                <a:gd name="T69" fmla="*/ 666 h 1024"/>
                <a:gd name="T70" fmla="*/ 140 w 710"/>
                <a:gd name="T71" fmla="*/ 645 h 1024"/>
                <a:gd name="T72" fmla="*/ 203 w 710"/>
                <a:gd name="T73" fmla="*/ 605 h 1024"/>
                <a:gd name="T74" fmla="*/ 221 w 710"/>
                <a:gd name="T75" fmla="*/ 578 h 1024"/>
                <a:gd name="T76" fmla="*/ 272 w 710"/>
                <a:gd name="T77" fmla="*/ 515 h 1024"/>
                <a:gd name="T78" fmla="*/ 306 w 710"/>
                <a:gd name="T79" fmla="*/ 505 h 1024"/>
                <a:gd name="T80" fmla="*/ 302 w 710"/>
                <a:gd name="T81" fmla="*/ 480 h 1024"/>
                <a:gd name="T82" fmla="*/ 255 w 710"/>
                <a:gd name="T83" fmla="*/ 419 h 1024"/>
                <a:gd name="T84" fmla="*/ 201 w 710"/>
                <a:gd name="T85" fmla="*/ 375 h 1024"/>
                <a:gd name="T86" fmla="*/ 186 w 710"/>
                <a:gd name="T87" fmla="*/ 280 h 1024"/>
                <a:gd name="T88" fmla="*/ 175 w 710"/>
                <a:gd name="T89" fmla="*/ 239 h 1024"/>
                <a:gd name="T90" fmla="*/ 183 w 710"/>
                <a:gd name="T91" fmla="*/ 212 h 1024"/>
                <a:gd name="T92" fmla="*/ 139 w 710"/>
                <a:gd name="T93" fmla="*/ 170 h 1024"/>
                <a:gd name="T94" fmla="*/ 68 w 710"/>
                <a:gd name="T95" fmla="*/ 143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10" h="1024">
                  <a:moveTo>
                    <a:pt x="0" y="104"/>
                  </a:moveTo>
                  <a:cubicBezTo>
                    <a:pt x="8" y="92"/>
                    <a:pt x="20" y="105"/>
                    <a:pt x="30" y="98"/>
                  </a:cubicBezTo>
                  <a:cubicBezTo>
                    <a:pt x="28" y="95"/>
                    <a:pt x="25" y="92"/>
                    <a:pt x="23" y="90"/>
                  </a:cubicBezTo>
                  <a:cubicBezTo>
                    <a:pt x="50" y="69"/>
                    <a:pt x="76" y="94"/>
                    <a:pt x="96" y="120"/>
                  </a:cubicBezTo>
                  <a:cubicBezTo>
                    <a:pt x="110" y="137"/>
                    <a:pt x="138" y="149"/>
                    <a:pt x="158" y="141"/>
                  </a:cubicBezTo>
                  <a:cubicBezTo>
                    <a:pt x="169" y="137"/>
                    <a:pt x="176" y="135"/>
                    <a:pt x="185" y="127"/>
                  </a:cubicBezTo>
                  <a:cubicBezTo>
                    <a:pt x="193" y="119"/>
                    <a:pt x="216" y="131"/>
                    <a:pt x="225" y="134"/>
                  </a:cubicBezTo>
                  <a:cubicBezTo>
                    <a:pt x="237" y="139"/>
                    <a:pt x="242" y="146"/>
                    <a:pt x="255" y="143"/>
                  </a:cubicBezTo>
                  <a:cubicBezTo>
                    <a:pt x="266" y="140"/>
                    <a:pt x="263" y="121"/>
                    <a:pt x="278" y="120"/>
                  </a:cubicBezTo>
                  <a:cubicBezTo>
                    <a:pt x="285" y="119"/>
                    <a:pt x="293" y="115"/>
                    <a:pt x="292" y="104"/>
                  </a:cubicBezTo>
                  <a:cubicBezTo>
                    <a:pt x="289" y="83"/>
                    <a:pt x="295" y="65"/>
                    <a:pt x="299" y="45"/>
                  </a:cubicBezTo>
                  <a:cubicBezTo>
                    <a:pt x="312" y="35"/>
                    <a:pt x="328" y="15"/>
                    <a:pt x="345" y="19"/>
                  </a:cubicBezTo>
                  <a:cubicBezTo>
                    <a:pt x="361" y="23"/>
                    <a:pt x="371" y="17"/>
                    <a:pt x="386" y="9"/>
                  </a:cubicBezTo>
                  <a:cubicBezTo>
                    <a:pt x="402" y="0"/>
                    <a:pt x="413" y="17"/>
                    <a:pt x="427" y="24"/>
                  </a:cubicBezTo>
                  <a:cubicBezTo>
                    <a:pt x="442" y="31"/>
                    <a:pt x="458" y="34"/>
                    <a:pt x="473" y="40"/>
                  </a:cubicBezTo>
                  <a:cubicBezTo>
                    <a:pt x="515" y="58"/>
                    <a:pt x="445" y="92"/>
                    <a:pt x="478" y="107"/>
                  </a:cubicBezTo>
                  <a:cubicBezTo>
                    <a:pt x="468" y="111"/>
                    <a:pt x="457" y="114"/>
                    <a:pt x="447" y="119"/>
                  </a:cubicBezTo>
                  <a:cubicBezTo>
                    <a:pt x="452" y="120"/>
                    <a:pt x="475" y="122"/>
                    <a:pt x="464" y="136"/>
                  </a:cubicBezTo>
                  <a:cubicBezTo>
                    <a:pt x="453" y="150"/>
                    <a:pt x="451" y="161"/>
                    <a:pt x="465" y="175"/>
                  </a:cubicBezTo>
                  <a:cubicBezTo>
                    <a:pt x="478" y="189"/>
                    <a:pt x="494" y="189"/>
                    <a:pt x="509" y="199"/>
                  </a:cubicBezTo>
                  <a:cubicBezTo>
                    <a:pt x="522" y="208"/>
                    <a:pt x="535" y="220"/>
                    <a:pt x="547" y="231"/>
                  </a:cubicBezTo>
                  <a:cubicBezTo>
                    <a:pt x="572" y="252"/>
                    <a:pt x="496" y="289"/>
                    <a:pt x="512" y="317"/>
                  </a:cubicBezTo>
                  <a:cubicBezTo>
                    <a:pt x="534" y="356"/>
                    <a:pt x="572" y="378"/>
                    <a:pt x="585" y="428"/>
                  </a:cubicBezTo>
                  <a:cubicBezTo>
                    <a:pt x="577" y="429"/>
                    <a:pt x="570" y="432"/>
                    <a:pt x="562" y="434"/>
                  </a:cubicBezTo>
                  <a:cubicBezTo>
                    <a:pt x="572" y="437"/>
                    <a:pt x="567" y="456"/>
                    <a:pt x="562" y="466"/>
                  </a:cubicBezTo>
                  <a:cubicBezTo>
                    <a:pt x="558" y="475"/>
                    <a:pt x="574" y="478"/>
                    <a:pt x="576" y="484"/>
                  </a:cubicBezTo>
                  <a:cubicBezTo>
                    <a:pt x="562" y="488"/>
                    <a:pt x="562" y="503"/>
                    <a:pt x="572" y="513"/>
                  </a:cubicBezTo>
                  <a:cubicBezTo>
                    <a:pt x="581" y="524"/>
                    <a:pt x="595" y="512"/>
                    <a:pt x="602" y="529"/>
                  </a:cubicBezTo>
                  <a:cubicBezTo>
                    <a:pt x="574" y="545"/>
                    <a:pt x="614" y="563"/>
                    <a:pt x="625" y="571"/>
                  </a:cubicBezTo>
                  <a:cubicBezTo>
                    <a:pt x="650" y="587"/>
                    <a:pt x="613" y="616"/>
                    <a:pt x="601" y="624"/>
                  </a:cubicBezTo>
                  <a:cubicBezTo>
                    <a:pt x="623" y="639"/>
                    <a:pt x="647" y="652"/>
                    <a:pt x="669" y="668"/>
                  </a:cubicBezTo>
                  <a:cubicBezTo>
                    <a:pt x="680" y="676"/>
                    <a:pt x="690" y="685"/>
                    <a:pt x="700" y="696"/>
                  </a:cubicBezTo>
                  <a:cubicBezTo>
                    <a:pt x="710" y="707"/>
                    <a:pt x="706" y="712"/>
                    <a:pt x="701" y="727"/>
                  </a:cubicBezTo>
                  <a:cubicBezTo>
                    <a:pt x="693" y="751"/>
                    <a:pt x="680" y="762"/>
                    <a:pt x="665" y="779"/>
                  </a:cubicBezTo>
                  <a:cubicBezTo>
                    <a:pt x="644" y="801"/>
                    <a:pt x="626" y="829"/>
                    <a:pt x="605" y="852"/>
                  </a:cubicBezTo>
                  <a:cubicBezTo>
                    <a:pt x="585" y="872"/>
                    <a:pt x="563" y="890"/>
                    <a:pt x="542" y="909"/>
                  </a:cubicBezTo>
                  <a:cubicBezTo>
                    <a:pt x="532" y="917"/>
                    <a:pt x="523" y="927"/>
                    <a:pt x="514" y="936"/>
                  </a:cubicBezTo>
                  <a:cubicBezTo>
                    <a:pt x="510" y="940"/>
                    <a:pt x="506" y="945"/>
                    <a:pt x="504" y="951"/>
                  </a:cubicBezTo>
                  <a:cubicBezTo>
                    <a:pt x="498" y="960"/>
                    <a:pt x="487" y="953"/>
                    <a:pt x="480" y="953"/>
                  </a:cubicBezTo>
                  <a:cubicBezTo>
                    <a:pt x="471" y="955"/>
                    <a:pt x="470" y="943"/>
                    <a:pt x="459" y="950"/>
                  </a:cubicBezTo>
                  <a:cubicBezTo>
                    <a:pt x="450" y="955"/>
                    <a:pt x="443" y="959"/>
                    <a:pt x="433" y="959"/>
                  </a:cubicBezTo>
                  <a:cubicBezTo>
                    <a:pt x="429" y="960"/>
                    <a:pt x="425" y="958"/>
                    <a:pt x="422" y="956"/>
                  </a:cubicBezTo>
                  <a:cubicBezTo>
                    <a:pt x="421" y="960"/>
                    <a:pt x="419" y="963"/>
                    <a:pt x="416" y="964"/>
                  </a:cubicBezTo>
                  <a:cubicBezTo>
                    <a:pt x="408" y="967"/>
                    <a:pt x="397" y="962"/>
                    <a:pt x="390" y="956"/>
                  </a:cubicBezTo>
                  <a:cubicBezTo>
                    <a:pt x="397" y="966"/>
                    <a:pt x="393" y="969"/>
                    <a:pt x="386" y="970"/>
                  </a:cubicBezTo>
                  <a:cubicBezTo>
                    <a:pt x="387" y="973"/>
                    <a:pt x="388" y="976"/>
                    <a:pt x="389" y="979"/>
                  </a:cubicBezTo>
                  <a:cubicBezTo>
                    <a:pt x="381" y="982"/>
                    <a:pt x="372" y="977"/>
                    <a:pt x="373" y="966"/>
                  </a:cubicBezTo>
                  <a:cubicBezTo>
                    <a:pt x="365" y="982"/>
                    <a:pt x="344" y="982"/>
                    <a:pt x="332" y="985"/>
                  </a:cubicBezTo>
                  <a:cubicBezTo>
                    <a:pt x="325" y="987"/>
                    <a:pt x="319" y="990"/>
                    <a:pt x="312" y="993"/>
                  </a:cubicBezTo>
                  <a:cubicBezTo>
                    <a:pt x="307" y="995"/>
                    <a:pt x="306" y="1003"/>
                    <a:pt x="301" y="1005"/>
                  </a:cubicBezTo>
                  <a:cubicBezTo>
                    <a:pt x="292" y="1008"/>
                    <a:pt x="289" y="997"/>
                    <a:pt x="279" y="1000"/>
                  </a:cubicBezTo>
                  <a:cubicBezTo>
                    <a:pt x="264" y="1005"/>
                    <a:pt x="247" y="1016"/>
                    <a:pt x="231" y="1012"/>
                  </a:cubicBezTo>
                  <a:cubicBezTo>
                    <a:pt x="234" y="1010"/>
                    <a:pt x="237" y="1007"/>
                    <a:pt x="240" y="1004"/>
                  </a:cubicBezTo>
                  <a:cubicBezTo>
                    <a:pt x="228" y="1010"/>
                    <a:pt x="219" y="1023"/>
                    <a:pt x="205" y="1024"/>
                  </a:cubicBezTo>
                  <a:cubicBezTo>
                    <a:pt x="210" y="1021"/>
                    <a:pt x="216" y="1017"/>
                    <a:pt x="219" y="1011"/>
                  </a:cubicBezTo>
                  <a:cubicBezTo>
                    <a:pt x="225" y="996"/>
                    <a:pt x="207" y="1009"/>
                    <a:pt x="224" y="1000"/>
                  </a:cubicBezTo>
                  <a:cubicBezTo>
                    <a:pt x="217" y="1001"/>
                    <a:pt x="212" y="997"/>
                    <a:pt x="206" y="992"/>
                  </a:cubicBezTo>
                  <a:cubicBezTo>
                    <a:pt x="197" y="984"/>
                    <a:pt x="206" y="976"/>
                    <a:pt x="213" y="968"/>
                  </a:cubicBezTo>
                  <a:cubicBezTo>
                    <a:pt x="207" y="970"/>
                    <a:pt x="164" y="988"/>
                    <a:pt x="178" y="965"/>
                  </a:cubicBezTo>
                  <a:cubicBezTo>
                    <a:pt x="164" y="961"/>
                    <a:pt x="150" y="961"/>
                    <a:pt x="138" y="951"/>
                  </a:cubicBezTo>
                  <a:cubicBezTo>
                    <a:pt x="133" y="946"/>
                    <a:pt x="119" y="933"/>
                    <a:pt x="122" y="951"/>
                  </a:cubicBezTo>
                  <a:cubicBezTo>
                    <a:pt x="118" y="947"/>
                    <a:pt x="106" y="942"/>
                    <a:pt x="108" y="936"/>
                  </a:cubicBezTo>
                  <a:cubicBezTo>
                    <a:pt x="111" y="927"/>
                    <a:pt x="101" y="902"/>
                    <a:pt x="97" y="893"/>
                  </a:cubicBezTo>
                  <a:cubicBezTo>
                    <a:pt x="123" y="894"/>
                    <a:pt x="93" y="830"/>
                    <a:pt x="117" y="846"/>
                  </a:cubicBezTo>
                  <a:cubicBezTo>
                    <a:pt x="107" y="837"/>
                    <a:pt x="93" y="813"/>
                    <a:pt x="90" y="797"/>
                  </a:cubicBezTo>
                  <a:cubicBezTo>
                    <a:pt x="87" y="784"/>
                    <a:pt x="94" y="775"/>
                    <a:pt x="88" y="761"/>
                  </a:cubicBezTo>
                  <a:cubicBezTo>
                    <a:pt x="83" y="751"/>
                    <a:pt x="77" y="737"/>
                    <a:pt x="72" y="736"/>
                  </a:cubicBezTo>
                  <a:cubicBezTo>
                    <a:pt x="78" y="727"/>
                    <a:pt x="92" y="687"/>
                    <a:pt x="104" y="694"/>
                  </a:cubicBezTo>
                  <a:cubicBezTo>
                    <a:pt x="98" y="688"/>
                    <a:pt x="93" y="678"/>
                    <a:pt x="97" y="669"/>
                  </a:cubicBezTo>
                  <a:cubicBezTo>
                    <a:pt x="109" y="685"/>
                    <a:pt x="135" y="675"/>
                    <a:pt x="147" y="666"/>
                  </a:cubicBezTo>
                  <a:cubicBezTo>
                    <a:pt x="144" y="662"/>
                    <a:pt x="131" y="640"/>
                    <a:pt x="147" y="655"/>
                  </a:cubicBezTo>
                  <a:cubicBezTo>
                    <a:pt x="145" y="652"/>
                    <a:pt x="142" y="648"/>
                    <a:pt x="140" y="645"/>
                  </a:cubicBezTo>
                  <a:cubicBezTo>
                    <a:pt x="149" y="658"/>
                    <a:pt x="154" y="624"/>
                    <a:pt x="172" y="634"/>
                  </a:cubicBezTo>
                  <a:cubicBezTo>
                    <a:pt x="169" y="614"/>
                    <a:pt x="193" y="608"/>
                    <a:pt x="203" y="605"/>
                  </a:cubicBezTo>
                  <a:cubicBezTo>
                    <a:pt x="203" y="601"/>
                    <a:pt x="202" y="598"/>
                    <a:pt x="201" y="595"/>
                  </a:cubicBezTo>
                  <a:cubicBezTo>
                    <a:pt x="211" y="594"/>
                    <a:pt x="216" y="587"/>
                    <a:pt x="221" y="578"/>
                  </a:cubicBezTo>
                  <a:cubicBezTo>
                    <a:pt x="231" y="563"/>
                    <a:pt x="245" y="557"/>
                    <a:pt x="255" y="544"/>
                  </a:cubicBezTo>
                  <a:cubicBezTo>
                    <a:pt x="262" y="535"/>
                    <a:pt x="264" y="523"/>
                    <a:pt x="272" y="515"/>
                  </a:cubicBezTo>
                  <a:cubicBezTo>
                    <a:pt x="284" y="502"/>
                    <a:pt x="298" y="511"/>
                    <a:pt x="311" y="515"/>
                  </a:cubicBezTo>
                  <a:cubicBezTo>
                    <a:pt x="309" y="512"/>
                    <a:pt x="308" y="508"/>
                    <a:pt x="306" y="505"/>
                  </a:cubicBezTo>
                  <a:cubicBezTo>
                    <a:pt x="310" y="503"/>
                    <a:pt x="314" y="501"/>
                    <a:pt x="316" y="497"/>
                  </a:cubicBezTo>
                  <a:cubicBezTo>
                    <a:pt x="312" y="491"/>
                    <a:pt x="301" y="486"/>
                    <a:pt x="302" y="480"/>
                  </a:cubicBezTo>
                  <a:cubicBezTo>
                    <a:pt x="304" y="470"/>
                    <a:pt x="308" y="457"/>
                    <a:pt x="301" y="449"/>
                  </a:cubicBezTo>
                  <a:cubicBezTo>
                    <a:pt x="290" y="437"/>
                    <a:pt x="257" y="440"/>
                    <a:pt x="255" y="419"/>
                  </a:cubicBezTo>
                  <a:cubicBezTo>
                    <a:pt x="244" y="427"/>
                    <a:pt x="234" y="420"/>
                    <a:pt x="227" y="408"/>
                  </a:cubicBezTo>
                  <a:cubicBezTo>
                    <a:pt x="219" y="395"/>
                    <a:pt x="211" y="387"/>
                    <a:pt x="201" y="375"/>
                  </a:cubicBezTo>
                  <a:cubicBezTo>
                    <a:pt x="186" y="356"/>
                    <a:pt x="223" y="328"/>
                    <a:pt x="201" y="304"/>
                  </a:cubicBezTo>
                  <a:cubicBezTo>
                    <a:pt x="197" y="299"/>
                    <a:pt x="183" y="287"/>
                    <a:pt x="186" y="280"/>
                  </a:cubicBezTo>
                  <a:cubicBezTo>
                    <a:pt x="188" y="275"/>
                    <a:pt x="200" y="262"/>
                    <a:pt x="191" y="258"/>
                  </a:cubicBezTo>
                  <a:cubicBezTo>
                    <a:pt x="180" y="253"/>
                    <a:pt x="176" y="258"/>
                    <a:pt x="175" y="239"/>
                  </a:cubicBezTo>
                  <a:cubicBezTo>
                    <a:pt x="175" y="233"/>
                    <a:pt x="175" y="226"/>
                    <a:pt x="174" y="220"/>
                  </a:cubicBezTo>
                  <a:cubicBezTo>
                    <a:pt x="173" y="214"/>
                    <a:pt x="183" y="215"/>
                    <a:pt x="183" y="212"/>
                  </a:cubicBezTo>
                  <a:cubicBezTo>
                    <a:pt x="181" y="200"/>
                    <a:pt x="161" y="194"/>
                    <a:pt x="154" y="189"/>
                  </a:cubicBezTo>
                  <a:cubicBezTo>
                    <a:pt x="148" y="184"/>
                    <a:pt x="147" y="174"/>
                    <a:pt x="139" y="170"/>
                  </a:cubicBezTo>
                  <a:cubicBezTo>
                    <a:pt x="131" y="166"/>
                    <a:pt x="122" y="166"/>
                    <a:pt x="113" y="164"/>
                  </a:cubicBezTo>
                  <a:cubicBezTo>
                    <a:pt x="98" y="160"/>
                    <a:pt x="82" y="151"/>
                    <a:pt x="68" y="143"/>
                  </a:cubicBezTo>
                  <a:cubicBezTo>
                    <a:pt x="46" y="132"/>
                    <a:pt x="23" y="107"/>
                    <a:pt x="0" y="104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2" name="Freeform 332"/>
            <p:cNvSpPr>
              <a:spLocks/>
            </p:cNvSpPr>
            <p:nvPr/>
          </p:nvSpPr>
          <p:spPr bwMode="auto">
            <a:xfrm>
              <a:off x="5824607" y="184115"/>
              <a:ext cx="1257300" cy="1812944"/>
            </a:xfrm>
            <a:custGeom>
              <a:avLst/>
              <a:gdLst>
                <a:gd name="T0" fmla="*/ 30 w 710"/>
                <a:gd name="T1" fmla="*/ 98 h 1024"/>
                <a:gd name="T2" fmla="*/ 96 w 710"/>
                <a:gd name="T3" fmla="*/ 120 h 1024"/>
                <a:gd name="T4" fmla="*/ 185 w 710"/>
                <a:gd name="T5" fmla="*/ 127 h 1024"/>
                <a:gd name="T6" fmla="*/ 255 w 710"/>
                <a:gd name="T7" fmla="*/ 143 h 1024"/>
                <a:gd name="T8" fmla="*/ 292 w 710"/>
                <a:gd name="T9" fmla="*/ 104 h 1024"/>
                <a:gd name="T10" fmla="*/ 345 w 710"/>
                <a:gd name="T11" fmla="*/ 19 h 1024"/>
                <a:gd name="T12" fmla="*/ 427 w 710"/>
                <a:gd name="T13" fmla="*/ 24 h 1024"/>
                <a:gd name="T14" fmla="*/ 478 w 710"/>
                <a:gd name="T15" fmla="*/ 107 h 1024"/>
                <a:gd name="T16" fmla="*/ 464 w 710"/>
                <a:gd name="T17" fmla="*/ 136 h 1024"/>
                <a:gd name="T18" fmla="*/ 509 w 710"/>
                <a:gd name="T19" fmla="*/ 199 h 1024"/>
                <a:gd name="T20" fmla="*/ 512 w 710"/>
                <a:gd name="T21" fmla="*/ 317 h 1024"/>
                <a:gd name="T22" fmla="*/ 562 w 710"/>
                <a:gd name="T23" fmla="*/ 434 h 1024"/>
                <a:gd name="T24" fmla="*/ 576 w 710"/>
                <a:gd name="T25" fmla="*/ 484 h 1024"/>
                <a:gd name="T26" fmla="*/ 602 w 710"/>
                <a:gd name="T27" fmla="*/ 529 h 1024"/>
                <a:gd name="T28" fmla="*/ 601 w 710"/>
                <a:gd name="T29" fmla="*/ 624 h 1024"/>
                <a:gd name="T30" fmla="*/ 700 w 710"/>
                <a:gd name="T31" fmla="*/ 696 h 1024"/>
                <a:gd name="T32" fmla="*/ 665 w 710"/>
                <a:gd name="T33" fmla="*/ 779 h 1024"/>
                <a:gd name="T34" fmla="*/ 542 w 710"/>
                <a:gd name="T35" fmla="*/ 909 h 1024"/>
                <a:gd name="T36" fmla="*/ 504 w 710"/>
                <a:gd name="T37" fmla="*/ 951 h 1024"/>
                <a:gd name="T38" fmla="*/ 459 w 710"/>
                <a:gd name="T39" fmla="*/ 950 h 1024"/>
                <a:gd name="T40" fmla="*/ 422 w 710"/>
                <a:gd name="T41" fmla="*/ 956 h 1024"/>
                <a:gd name="T42" fmla="*/ 390 w 710"/>
                <a:gd name="T43" fmla="*/ 956 h 1024"/>
                <a:gd name="T44" fmla="*/ 389 w 710"/>
                <a:gd name="T45" fmla="*/ 979 h 1024"/>
                <a:gd name="T46" fmla="*/ 332 w 710"/>
                <a:gd name="T47" fmla="*/ 985 h 1024"/>
                <a:gd name="T48" fmla="*/ 301 w 710"/>
                <a:gd name="T49" fmla="*/ 1005 h 1024"/>
                <a:gd name="T50" fmla="*/ 231 w 710"/>
                <a:gd name="T51" fmla="*/ 1012 h 1024"/>
                <a:gd name="T52" fmla="*/ 205 w 710"/>
                <a:gd name="T53" fmla="*/ 1024 h 1024"/>
                <a:gd name="T54" fmla="*/ 224 w 710"/>
                <a:gd name="T55" fmla="*/ 1000 h 1024"/>
                <a:gd name="T56" fmla="*/ 213 w 710"/>
                <a:gd name="T57" fmla="*/ 968 h 1024"/>
                <a:gd name="T58" fmla="*/ 138 w 710"/>
                <a:gd name="T59" fmla="*/ 951 h 1024"/>
                <a:gd name="T60" fmla="*/ 108 w 710"/>
                <a:gd name="T61" fmla="*/ 936 h 1024"/>
                <a:gd name="T62" fmla="*/ 117 w 710"/>
                <a:gd name="T63" fmla="*/ 846 h 1024"/>
                <a:gd name="T64" fmla="*/ 88 w 710"/>
                <a:gd name="T65" fmla="*/ 761 h 1024"/>
                <a:gd name="T66" fmla="*/ 104 w 710"/>
                <a:gd name="T67" fmla="*/ 694 h 1024"/>
                <a:gd name="T68" fmla="*/ 147 w 710"/>
                <a:gd name="T69" fmla="*/ 666 h 1024"/>
                <a:gd name="T70" fmla="*/ 140 w 710"/>
                <a:gd name="T71" fmla="*/ 645 h 1024"/>
                <a:gd name="T72" fmla="*/ 203 w 710"/>
                <a:gd name="T73" fmla="*/ 605 h 1024"/>
                <a:gd name="T74" fmla="*/ 221 w 710"/>
                <a:gd name="T75" fmla="*/ 578 h 1024"/>
                <a:gd name="T76" fmla="*/ 272 w 710"/>
                <a:gd name="T77" fmla="*/ 515 h 1024"/>
                <a:gd name="T78" fmla="*/ 306 w 710"/>
                <a:gd name="T79" fmla="*/ 505 h 1024"/>
                <a:gd name="T80" fmla="*/ 302 w 710"/>
                <a:gd name="T81" fmla="*/ 480 h 1024"/>
                <a:gd name="T82" fmla="*/ 255 w 710"/>
                <a:gd name="T83" fmla="*/ 419 h 1024"/>
                <a:gd name="T84" fmla="*/ 201 w 710"/>
                <a:gd name="T85" fmla="*/ 375 h 1024"/>
                <a:gd name="T86" fmla="*/ 186 w 710"/>
                <a:gd name="T87" fmla="*/ 280 h 1024"/>
                <a:gd name="T88" fmla="*/ 175 w 710"/>
                <a:gd name="T89" fmla="*/ 239 h 1024"/>
                <a:gd name="T90" fmla="*/ 183 w 710"/>
                <a:gd name="T91" fmla="*/ 212 h 1024"/>
                <a:gd name="T92" fmla="*/ 139 w 710"/>
                <a:gd name="T93" fmla="*/ 170 h 1024"/>
                <a:gd name="T94" fmla="*/ 68 w 710"/>
                <a:gd name="T95" fmla="*/ 143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10" h="1024">
                  <a:moveTo>
                    <a:pt x="0" y="104"/>
                  </a:moveTo>
                  <a:cubicBezTo>
                    <a:pt x="8" y="92"/>
                    <a:pt x="20" y="105"/>
                    <a:pt x="30" y="98"/>
                  </a:cubicBezTo>
                  <a:cubicBezTo>
                    <a:pt x="28" y="95"/>
                    <a:pt x="25" y="92"/>
                    <a:pt x="23" y="90"/>
                  </a:cubicBezTo>
                  <a:cubicBezTo>
                    <a:pt x="50" y="69"/>
                    <a:pt x="76" y="94"/>
                    <a:pt x="96" y="120"/>
                  </a:cubicBezTo>
                  <a:cubicBezTo>
                    <a:pt x="110" y="137"/>
                    <a:pt x="138" y="149"/>
                    <a:pt x="158" y="141"/>
                  </a:cubicBezTo>
                  <a:cubicBezTo>
                    <a:pt x="169" y="137"/>
                    <a:pt x="176" y="135"/>
                    <a:pt x="185" y="127"/>
                  </a:cubicBezTo>
                  <a:cubicBezTo>
                    <a:pt x="193" y="119"/>
                    <a:pt x="216" y="131"/>
                    <a:pt x="225" y="134"/>
                  </a:cubicBezTo>
                  <a:cubicBezTo>
                    <a:pt x="237" y="139"/>
                    <a:pt x="242" y="146"/>
                    <a:pt x="255" y="143"/>
                  </a:cubicBezTo>
                  <a:cubicBezTo>
                    <a:pt x="266" y="140"/>
                    <a:pt x="263" y="121"/>
                    <a:pt x="278" y="120"/>
                  </a:cubicBezTo>
                  <a:cubicBezTo>
                    <a:pt x="285" y="119"/>
                    <a:pt x="293" y="115"/>
                    <a:pt x="292" y="104"/>
                  </a:cubicBezTo>
                  <a:cubicBezTo>
                    <a:pt x="289" y="83"/>
                    <a:pt x="295" y="65"/>
                    <a:pt x="299" y="45"/>
                  </a:cubicBezTo>
                  <a:cubicBezTo>
                    <a:pt x="312" y="35"/>
                    <a:pt x="328" y="15"/>
                    <a:pt x="345" y="19"/>
                  </a:cubicBezTo>
                  <a:cubicBezTo>
                    <a:pt x="361" y="23"/>
                    <a:pt x="371" y="17"/>
                    <a:pt x="386" y="9"/>
                  </a:cubicBezTo>
                  <a:cubicBezTo>
                    <a:pt x="402" y="0"/>
                    <a:pt x="413" y="17"/>
                    <a:pt x="427" y="24"/>
                  </a:cubicBezTo>
                  <a:cubicBezTo>
                    <a:pt x="442" y="31"/>
                    <a:pt x="458" y="34"/>
                    <a:pt x="473" y="40"/>
                  </a:cubicBezTo>
                  <a:cubicBezTo>
                    <a:pt x="515" y="58"/>
                    <a:pt x="445" y="92"/>
                    <a:pt x="478" y="107"/>
                  </a:cubicBezTo>
                  <a:cubicBezTo>
                    <a:pt x="468" y="111"/>
                    <a:pt x="457" y="114"/>
                    <a:pt x="447" y="119"/>
                  </a:cubicBezTo>
                  <a:cubicBezTo>
                    <a:pt x="452" y="120"/>
                    <a:pt x="475" y="122"/>
                    <a:pt x="464" y="136"/>
                  </a:cubicBezTo>
                  <a:cubicBezTo>
                    <a:pt x="453" y="150"/>
                    <a:pt x="451" y="161"/>
                    <a:pt x="465" y="175"/>
                  </a:cubicBezTo>
                  <a:cubicBezTo>
                    <a:pt x="478" y="189"/>
                    <a:pt x="494" y="189"/>
                    <a:pt x="509" y="199"/>
                  </a:cubicBezTo>
                  <a:cubicBezTo>
                    <a:pt x="522" y="208"/>
                    <a:pt x="535" y="220"/>
                    <a:pt x="547" y="231"/>
                  </a:cubicBezTo>
                  <a:cubicBezTo>
                    <a:pt x="572" y="252"/>
                    <a:pt x="496" y="289"/>
                    <a:pt x="512" y="317"/>
                  </a:cubicBezTo>
                  <a:cubicBezTo>
                    <a:pt x="534" y="356"/>
                    <a:pt x="572" y="378"/>
                    <a:pt x="585" y="428"/>
                  </a:cubicBezTo>
                  <a:cubicBezTo>
                    <a:pt x="577" y="429"/>
                    <a:pt x="570" y="432"/>
                    <a:pt x="562" y="434"/>
                  </a:cubicBezTo>
                  <a:cubicBezTo>
                    <a:pt x="572" y="437"/>
                    <a:pt x="567" y="456"/>
                    <a:pt x="562" y="466"/>
                  </a:cubicBezTo>
                  <a:cubicBezTo>
                    <a:pt x="558" y="475"/>
                    <a:pt x="574" y="478"/>
                    <a:pt x="576" y="484"/>
                  </a:cubicBezTo>
                  <a:cubicBezTo>
                    <a:pt x="562" y="488"/>
                    <a:pt x="562" y="503"/>
                    <a:pt x="572" y="513"/>
                  </a:cubicBezTo>
                  <a:cubicBezTo>
                    <a:pt x="581" y="524"/>
                    <a:pt x="595" y="512"/>
                    <a:pt x="602" y="529"/>
                  </a:cubicBezTo>
                  <a:cubicBezTo>
                    <a:pt x="574" y="545"/>
                    <a:pt x="614" y="563"/>
                    <a:pt x="625" y="571"/>
                  </a:cubicBezTo>
                  <a:cubicBezTo>
                    <a:pt x="650" y="587"/>
                    <a:pt x="613" y="616"/>
                    <a:pt x="601" y="624"/>
                  </a:cubicBezTo>
                  <a:cubicBezTo>
                    <a:pt x="623" y="639"/>
                    <a:pt x="647" y="652"/>
                    <a:pt x="669" y="668"/>
                  </a:cubicBezTo>
                  <a:cubicBezTo>
                    <a:pt x="680" y="676"/>
                    <a:pt x="690" y="685"/>
                    <a:pt x="700" y="696"/>
                  </a:cubicBezTo>
                  <a:cubicBezTo>
                    <a:pt x="710" y="707"/>
                    <a:pt x="706" y="712"/>
                    <a:pt x="701" y="727"/>
                  </a:cubicBezTo>
                  <a:cubicBezTo>
                    <a:pt x="693" y="751"/>
                    <a:pt x="680" y="762"/>
                    <a:pt x="665" y="779"/>
                  </a:cubicBezTo>
                  <a:cubicBezTo>
                    <a:pt x="644" y="801"/>
                    <a:pt x="626" y="829"/>
                    <a:pt x="605" y="852"/>
                  </a:cubicBezTo>
                  <a:cubicBezTo>
                    <a:pt x="585" y="872"/>
                    <a:pt x="563" y="890"/>
                    <a:pt x="542" y="909"/>
                  </a:cubicBezTo>
                  <a:cubicBezTo>
                    <a:pt x="532" y="917"/>
                    <a:pt x="523" y="927"/>
                    <a:pt x="514" y="936"/>
                  </a:cubicBezTo>
                  <a:cubicBezTo>
                    <a:pt x="510" y="940"/>
                    <a:pt x="506" y="945"/>
                    <a:pt x="504" y="951"/>
                  </a:cubicBezTo>
                  <a:cubicBezTo>
                    <a:pt x="498" y="960"/>
                    <a:pt x="487" y="953"/>
                    <a:pt x="480" y="953"/>
                  </a:cubicBezTo>
                  <a:cubicBezTo>
                    <a:pt x="471" y="955"/>
                    <a:pt x="470" y="943"/>
                    <a:pt x="459" y="950"/>
                  </a:cubicBezTo>
                  <a:cubicBezTo>
                    <a:pt x="450" y="955"/>
                    <a:pt x="443" y="959"/>
                    <a:pt x="433" y="959"/>
                  </a:cubicBezTo>
                  <a:cubicBezTo>
                    <a:pt x="429" y="960"/>
                    <a:pt x="425" y="958"/>
                    <a:pt x="422" y="956"/>
                  </a:cubicBezTo>
                  <a:cubicBezTo>
                    <a:pt x="421" y="960"/>
                    <a:pt x="419" y="963"/>
                    <a:pt x="416" y="964"/>
                  </a:cubicBezTo>
                  <a:cubicBezTo>
                    <a:pt x="408" y="967"/>
                    <a:pt x="397" y="962"/>
                    <a:pt x="390" y="956"/>
                  </a:cubicBezTo>
                  <a:cubicBezTo>
                    <a:pt x="397" y="966"/>
                    <a:pt x="393" y="969"/>
                    <a:pt x="386" y="970"/>
                  </a:cubicBezTo>
                  <a:cubicBezTo>
                    <a:pt x="387" y="973"/>
                    <a:pt x="388" y="976"/>
                    <a:pt x="389" y="979"/>
                  </a:cubicBezTo>
                  <a:cubicBezTo>
                    <a:pt x="381" y="982"/>
                    <a:pt x="372" y="977"/>
                    <a:pt x="373" y="966"/>
                  </a:cubicBezTo>
                  <a:cubicBezTo>
                    <a:pt x="365" y="982"/>
                    <a:pt x="344" y="982"/>
                    <a:pt x="332" y="985"/>
                  </a:cubicBezTo>
                  <a:cubicBezTo>
                    <a:pt x="325" y="987"/>
                    <a:pt x="319" y="990"/>
                    <a:pt x="312" y="993"/>
                  </a:cubicBezTo>
                  <a:cubicBezTo>
                    <a:pt x="307" y="995"/>
                    <a:pt x="306" y="1003"/>
                    <a:pt x="301" y="1005"/>
                  </a:cubicBezTo>
                  <a:cubicBezTo>
                    <a:pt x="292" y="1008"/>
                    <a:pt x="289" y="997"/>
                    <a:pt x="279" y="1000"/>
                  </a:cubicBezTo>
                  <a:cubicBezTo>
                    <a:pt x="264" y="1005"/>
                    <a:pt x="247" y="1016"/>
                    <a:pt x="231" y="1012"/>
                  </a:cubicBezTo>
                  <a:cubicBezTo>
                    <a:pt x="234" y="1010"/>
                    <a:pt x="237" y="1007"/>
                    <a:pt x="240" y="1004"/>
                  </a:cubicBezTo>
                  <a:cubicBezTo>
                    <a:pt x="228" y="1010"/>
                    <a:pt x="219" y="1023"/>
                    <a:pt x="205" y="1024"/>
                  </a:cubicBezTo>
                  <a:cubicBezTo>
                    <a:pt x="210" y="1021"/>
                    <a:pt x="216" y="1017"/>
                    <a:pt x="219" y="1011"/>
                  </a:cubicBezTo>
                  <a:cubicBezTo>
                    <a:pt x="225" y="996"/>
                    <a:pt x="207" y="1009"/>
                    <a:pt x="224" y="1000"/>
                  </a:cubicBezTo>
                  <a:cubicBezTo>
                    <a:pt x="217" y="1001"/>
                    <a:pt x="212" y="997"/>
                    <a:pt x="206" y="992"/>
                  </a:cubicBezTo>
                  <a:cubicBezTo>
                    <a:pt x="197" y="984"/>
                    <a:pt x="206" y="976"/>
                    <a:pt x="213" y="968"/>
                  </a:cubicBezTo>
                  <a:cubicBezTo>
                    <a:pt x="207" y="970"/>
                    <a:pt x="164" y="988"/>
                    <a:pt x="178" y="965"/>
                  </a:cubicBezTo>
                  <a:cubicBezTo>
                    <a:pt x="164" y="961"/>
                    <a:pt x="150" y="961"/>
                    <a:pt x="138" y="951"/>
                  </a:cubicBezTo>
                  <a:cubicBezTo>
                    <a:pt x="133" y="946"/>
                    <a:pt x="119" y="933"/>
                    <a:pt x="122" y="951"/>
                  </a:cubicBezTo>
                  <a:cubicBezTo>
                    <a:pt x="118" y="947"/>
                    <a:pt x="106" y="942"/>
                    <a:pt x="108" y="936"/>
                  </a:cubicBezTo>
                  <a:cubicBezTo>
                    <a:pt x="111" y="927"/>
                    <a:pt x="101" y="902"/>
                    <a:pt x="97" y="893"/>
                  </a:cubicBezTo>
                  <a:cubicBezTo>
                    <a:pt x="123" y="894"/>
                    <a:pt x="93" y="830"/>
                    <a:pt x="117" y="846"/>
                  </a:cubicBezTo>
                  <a:cubicBezTo>
                    <a:pt x="107" y="837"/>
                    <a:pt x="93" y="813"/>
                    <a:pt x="90" y="797"/>
                  </a:cubicBezTo>
                  <a:cubicBezTo>
                    <a:pt x="87" y="784"/>
                    <a:pt x="94" y="775"/>
                    <a:pt x="88" y="761"/>
                  </a:cubicBezTo>
                  <a:cubicBezTo>
                    <a:pt x="83" y="751"/>
                    <a:pt x="77" y="737"/>
                    <a:pt x="72" y="736"/>
                  </a:cubicBezTo>
                  <a:cubicBezTo>
                    <a:pt x="78" y="727"/>
                    <a:pt x="92" y="687"/>
                    <a:pt x="104" y="694"/>
                  </a:cubicBezTo>
                  <a:cubicBezTo>
                    <a:pt x="98" y="688"/>
                    <a:pt x="93" y="678"/>
                    <a:pt x="97" y="669"/>
                  </a:cubicBezTo>
                  <a:cubicBezTo>
                    <a:pt x="109" y="685"/>
                    <a:pt x="135" y="675"/>
                    <a:pt x="147" y="666"/>
                  </a:cubicBezTo>
                  <a:cubicBezTo>
                    <a:pt x="144" y="662"/>
                    <a:pt x="131" y="640"/>
                    <a:pt x="147" y="655"/>
                  </a:cubicBezTo>
                  <a:cubicBezTo>
                    <a:pt x="145" y="652"/>
                    <a:pt x="142" y="648"/>
                    <a:pt x="140" y="645"/>
                  </a:cubicBezTo>
                  <a:cubicBezTo>
                    <a:pt x="149" y="658"/>
                    <a:pt x="154" y="624"/>
                    <a:pt x="172" y="634"/>
                  </a:cubicBezTo>
                  <a:cubicBezTo>
                    <a:pt x="169" y="614"/>
                    <a:pt x="193" y="608"/>
                    <a:pt x="203" y="605"/>
                  </a:cubicBezTo>
                  <a:cubicBezTo>
                    <a:pt x="203" y="601"/>
                    <a:pt x="202" y="598"/>
                    <a:pt x="201" y="595"/>
                  </a:cubicBezTo>
                  <a:cubicBezTo>
                    <a:pt x="211" y="594"/>
                    <a:pt x="216" y="587"/>
                    <a:pt x="221" y="578"/>
                  </a:cubicBezTo>
                  <a:cubicBezTo>
                    <a:pt x="231" y="563"/>
                    <a:pt x="245" y="557"/>
                    <a:pt x="255" y="544"/>
                  </a:cubicBezTo>
                  <a:cubicBezTo>
                    <a:pt x="262" y="535"/>
                    <a:pt x="264" y="523"/>
                    <a:pt x="272" y="515"/>
                  </a:cubicBezTo>
                  <a:cubicBezTo>
                    <a:pt x="284" y="502"/>
                    <a:pt x="298" y="511"/>
                    <a:pt x="311" y="515"/>
                  </a:cubicBezTo>
                  <a:cubicBezTo>
                    <a:pt x="309" y="512"/>
                    <a:pt x="308" y="508"/>
                    <a:pt x="306" y="505"/>
                  </a:cubicBezTo>
                  <a:cubicBezTo>
                    <a:pt x="310" y="503"/>
                    <a:pt x="314" y="501"/>
                    <a:pt x="316" y="497"/>
                  </a:cubicBezTo>
                  <a:cubicBezTo>
                    <a:pt x="312" y="491"/>
                    <a:pt x="301" y="486"/>
                    <a:pt x="302" y="480"/>
                  </a:cubicBezTo>
                  <a:cubicBezTo>
                    <a:pt x="304" y="470"/>
                    <a:pt x="308" y="457"/>
                    <a:pt x="301" y="449"/>
                  </a:cubicBezTo>
                  <a:cubicBezTo>
                    <a:pt x="290" y="437"/>
                    <a:pt x="257" y="440"/>
                    <a:pt x="255" y="419"/>
                  </a:cubicBezTo>
                  <a:cubicBezTo>
                    <a:pt x="244" y="427"/>
                    <a:pt x="234" y="420"/>
                    <a:pt x="227" y="408"/>
                  </a:cubicBezTo>
                  <a:cubicBezTo>
                    <a:pt x="219" y="395"/>
                    <a:pt x="211" y="387"/>
                    <a:pt x="201" y="375"/>
                  </a:cubicBezTo>
                  <a:cubicBezTo>
                    <a:pt x="186" y="356"/>
                    <a:pt x="223" y="328"/>
                    <a:pt x="201" y="304"/>
                  </a:cubicBezTo>
                  <a:cubicBezTo>
                    <a:pt x="197" y="299"/>
                    <a:pt x="183" y="287"/>
                    <a:pt x="186" y="280"/>
                  </a:cubicBezTo>
                  <a:cubicBezTo>
                    <a:pt x="188" y="275"/>
                    <a:pt x="200" y="262"/>
                    <a:pt x="191" y="258"/>
                  </a:cubicBezTo>
                  <a:cubicBezTo>
                    <a:pt x="180" y="253"/>
                    <a:pt x="176" y="258"/>
                    <a:pt x="175" y="239"/>
                  </a:cubicBezTo>
                  <a:cubicBezTo>
                    <a:pt x="175" y="233"/>
                    <a:pt x="175" y="226"/>
                    <a:pt x="174" y="220"/>
                  </a:cubicBezTo>
                  <a:cubicBezTo>
                    <a:pt x="173" y="214"/>
                    <a:pt x="183" y="215"/>
                    <a:pt x="183" y="212"/>
                  </a:cubicBezTo>
                  <a:cubicBezTo>
                    <a:pt x="181" y="200"/>
                    <a:pt x="161" y="194"/>
                    <a:pt x="154" y="189"/>
                  </a:cubicBezTo>
                  <a:cubicBezTo>
                    <a:pt x="148" y="184"/>
                    <a:pt x="147" y="174"/>
                    <a:pt x="139" y="170"/>
                  </a:cubicBezTo>
                  <a:cubicBezTo>
                    <a:pt x="131" y="166"/>
                    <a:pt x="122" y="166"/>
                    <a:pt x="113" y="164"/>
                  </a:cubicBezTo>
                  <a:cubicBezTo>
                    <a:pt x="98" y="160"/>
                    <a:pt x="82" y="151"/>
                    <a:pt x="68" y="143"/>
                  </a:cubicBezTo>
                  <a:cubicBezTo>
                    <a:pt x="46" y="132"/>
                    <a:pt x="23" y="107"/>
                    <a:pt x="0" y="104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3" name="Freeform 333"/>
            <p:cNvSpPr>
              <a:spLocks/>
            </p:cNvSpPr>
            <p:nvPr/>
          </p:nvSpPr>
          <p:spPr bwMode="auto">
            <a:xfrm>
              <a:off x="6145282" y="1916096"/>
              <a:ext cx="6350" cy="19050"/>
            </a:xfrm>
            <a:custGeom>
              <a:avLst/>
              <a:gdLst>
                <a:gd name="T0" fmla="*/ 1 w 4"/>
                <a:gd name="T1" fmla="*/ 9 h 11"/>
                <a:gd name="T2" fmla="*/ 4 w 4"/>
                <a:gd name="T3" fmla="*/ 11 h 11"/>
                <a:gd name="T4" fmla="*/ 1 w 4"/>
                <a:gd name="T5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1">
                  <a:moveTo>
                    <a:pt x="1" y="9"/>
                  </a:moveTo>
                  <a:cubicBezTo>
                    <a:pt x="4" y="8"/>
                    <a:pt x="0" y="0"/>
                    <a:pt x="4" y="11"/>
                  </a:cubicBezTo>
                  <a:cubicBezTo>
                    <a:pt x="3" y="11"/>
                    <a:pt x="2" y="10"/>
                    <a:pt x="1" y="9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4" name="Freeform 334"/>
            <p:cNvSpPr>
              <a:spLocks/>
            </p:cNvSpPr>
            <p:nvPr/>
          </p:nvSpPr>
          <p:spPr bwMode="auto">
            <a:xfrm>
              <a:off x="6145282" y="1916096"/>
              <a:ext cx="6350" cy="19050"/>
            </a:xfrm>
            <a:custGeom>
              <a:avLst/>
              <a:gdLst>
                <a:gd name="T0" fmla="*/ 1 w 4"/>
                <a:gd name="T1" fmla="*/ 9 h 11"/>
                <a:gd name="T2" fmla="*/ 4 w 4"/>
                <a:gd name="T3" fmla="*/ 11 h 11"/>
                <a:gd name="T4" fmla="*/ 1 w 4"/>
                <a:gd name="T5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1">
                  <a:moveTo>
                    <a:pt x="1" y="9"/>
                  </a:moveTo>
                  <a:cubicBezTo>
                    <a:pt x="4" y="8"/>
                    <a:pt x="0" y="0"/>
                    <a:pt x="4" y="11"/>
                  </a:cubicBezTo>
                  <a:cubicBezTo>
                    <a:pt x="3" y="11"/>
                    <a:pt x="2" y="10"/>
                    <a:pt x="1" y="9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5" name="Freeform 335"/>
            <p:cNvSpPr>
              <a:spLocks/>
            </p:cNvSpPr>
            <p:nvPr/>
          </p:nvSpPr>
          <p:spPr bwMode="auto">
            <a:xfrm>
              <a:off x="6130995" y="1911333"/>
              <a:ext cx="30163" cy="12700"/>
            </a:xfrm>
            <a:custGeom>
              <a:avLst/>
              <a:gdLst>
                <a:gd name="T0" fmla="*/ 9 w 17"/>
                <a:gd name="T1" fmla="*/ 7 h 7"/>
                <a:gd name="T2" fmla="*/ 0 w 17"/>
                <a:gd name="T3" fmla="*/ 4 h 7"/>
                <a:gd name="T4" fmla="*/ 17 w 17"/>
                <a:gd name="T5" fmla="*/ 5 h 7"/>
                <a:gd name="T6" fmla="*/ 9 w 17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">
                  <a:moveTo>
                    <a:pt x="9" y="7"/>
                  </a:moveTo>
                  <a:cubicBezTo>
                    <a:pt x="7" y="5"/>
                    <a:pt x="4" y="4"/>
                    <a:pt x="0" y="4"/>
                  </a:cubicBezTo>
                  <a:cubicBezTo>
                    <a:pt x="5" y="2"/>
                    <a:pt x="13" y="0"/>
                    <a:pt x="17" y="5"/>
                  </a:cubicBezTo>
                  <a:cubicBezTo>
                    <a:pt x="14" y="6"/>
                    <a:pt x="12" y="6"/>
                    <a:pt x="9" y="7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6" name="Freeform 336"/>
            <p:cNvSpPr>
              <a:spLocks/>
            </p:cNvSpPr>
            <p:nvPr/>
          </p:nvSpPr>
          <p:spPr bwMode="auto">
            <a:xfrm>
              <a:off x="6130995" y="1911333"/>
              <a:ext cx="30163" cy="12700"/>
            </a:xfrm>
            <a:custGeom>
              <a:avLst/>
              <a:gdLst>
                <a:gd name="T0" fmla="*/ 9 w 17"/>
                <a:gd name="T1" fmla="*/ 7 h 7"/>
                <a:gd name="T2" fmla="*/ 0 w 17"/>
                <a:gd name="T3" fmla="*/ 4 h 7"/>
                <a:gd name="T4" fmla="*/ 17 w 17"/>
                <a:gd name="T5" fmla="*/ 5 h 7"/>
                <a:gd name="T6" fmla="*/ 9 w 17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">
                  <a:moveTo>
                    <a:pt x="9" y="7"/>
                  </a:moveTo>
                  <a:cubicBezTo>
                    <a:pt x="7" y="5"/>
                    <a:pt x="4" y="4"/>
                    <a:pt x="0" y="4"/>
                  </a:cubicBezTo>
                  <a:cubicBezTo>
                    <a:pt x="5" y="2"/>
                    <a:pt x="13" y="0"/>
                    <a:pt x="17" y="5"/>
                  </a:cubicBezTo>
                  <a:cubicBezTo>
                    <a:pt x="14" y="6"/>
                    <a:pt x="12" y="6"/>
                    <a:pt x="9" y="7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" name="Freeform 337"/>
            <p:cNvSpPr>
              <a:spLocks/>
            </p:cNvSpPr>
            <p:nvPr/>
          </p:nvSpPr>
          <p:spPr bwMode="auto">
            <a:xfrm>
              <a:off x="6162745" y="1901808"/>
              <a:ext cx="7938" cy="4763"/>
            </a:xfrm>
            <a:custGeom>
              <a:avLst/>
              <a:gdLst>
                <a:gd name="T0" fmla="*/ 0 w 4"/>
                <a:gd name="T1" fmla="*/ 3 h 3"/>
                <a:gd name="T2" fmla="*/ 4 w 4"/>
                <a:gd name="T3" fmla="*/ 0 h 3"/>
                <a:gd name="T4" fmla="*/ 0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1" y="1"/>
                    <a:pt x="3" y="0"/>
                    <a:pt x="4" y="0"/>
                  </a:cubicBezTo>
                  <a:cubicBezTo>
                    <a:pt x="3" y="1"/>
                    <a:pt x="2" y="2"/>
                    <a:pt x="0" y="3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8" name="Freeform 338"/>
            <p:cNvSpPr>
              <a:spLocks/>
            </p:cNvSpPr>
            <p:nvPr/>
          </p:nvSpPr>
          <p:spPr bwMode="auto">
            <a:xfrm>
              <a:off x="6162745" y="1901808"/>
              <a:ext cx="7938" cy="4763"/>
            </a:xfrm>
            <a:custGeom>
              <a:avLst/>
              <a:gdLst>
                <a:gd name="T0" fmla="*/ 0 w 4"/>
                <a:gd name="T1" fmla="*/ 3 h 3"/>
                <a:gd name="T2" fmla="*/ 4 w 4"/>
                <a:gd name="T3" fmla="*/ 0 h 3"/>
                <a:gd name="T4" fmla="*/ 0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1" y="1"/>
                    <a:pt x="3" y="0"/>
                    <a:pt x="4" y="0"/>
                  </a:cubicBezTo>
                  <a:cubicBezTo>
                    <a:pt x="3" y="1"/>
                    <a:pt x="2" y="2"/>
                    <a:pt x="0" y="3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9" name="Freeform 398"/>
            <p:cNvSpPr>
              <a:spLocks/>
            </p:cNvSpPr>
            <p:nvPr/>
          </p:nvSpPr>
          <p:spPr bwMode="auto">
            <a:xfrm>
              <a:off x="4710182" y="2920994"/>
              <a:ext cx="55563" cy="58738"/>
            </a:xfrm>
            <a:custGeom>
              <a:avLst/>
              <a:gdLst>
                <a:gd name="T0" fmla="*/ 0 w 32"/>
                <a:gd name="T1" fmla="*/ 6 h 33"/>
                <a:gd name="T2" fmla="*/ 21 w 32"/>
                <a:gd name="T3" fmla="*/ 24 h 33"/>
                <a:gd name="T4" fmla="*/ 0 w 32"/>
                <a:gd name="T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33">
                  <a:moveTo>
                    <a:pt x="0" y="6"/>
                  </a:moveTo>
                  <a:cubicBezTo>
                    <a:pt x="6" y="10"/>
                    <a:pt x="11" y="33"/>
                    <a:pt x="21" y="24"/>
                  </a:cubicBezTo>
                  <a:cubicBezTo>
                    <a:pt x="32" y="16"/>
                    <a:pt x="8" y="0"/>
                    <a:pt x="0" y="6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0" name="Freeform 399"/>
            <p:cNvSpPr>
              <a:spLocks/>
            </p:cNvSpPr>
            <p:nvPr/>
          </p:nvSpPr>
          <p:spPr bwMode="auto">
            <a:xfrm>
              <a:off x="4710182" y="2920994"/>
              <a:ext cx="55563" cy="58738"/>
            </a:xfrm>
            <a:custGeom>
              <a:avLst/>
              <a:gdLst>
                <a:gd name="T0" fmla="*/ 0 w 32"/>
                <a:gd name="T1" fmla="*/ 6 h 33"/>
                <a:gd name="T2" fmla="*/ 21 w 32"/>
                <a:gd name="T3" fmla="*/ 24 h 33"/>
                <a:gd name="T4" fmla="*/ 0 w 32"/>
                <a:gd name="T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33">
                  <a:moveTo>
                    <a:pt x="0" y="6"/>
                  </a:moveTo>
                  <a:cubicBezTo>
                    <a:pt x="6" y="10"/>
                    <a:pt x="11" y="33"/>
                    <a:pt x="21" y="24"/>
                  </a:cubicBezTo>
                  <a:cubicBezTo>
                    <a:pt x="32" y="16"/>
                    <a:pt x="8" y="0"/>
                    <a:pt x="0" y="6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1" name="Freeform 400"/>
            <p:cNvSpPr>
              <a:spLocks/>
            </p:cNvSpPr>
            <p:nvPr/>
          </p:nvSpPr>
          <p:spPr bwMode="auto">
            <a:xfrm>
              <a:off x="4711769" y="2817805"/>
              <a:ext cx="142875" cy="114301"/>
            </a:xfrm>
            <a:custGeom>
              <a:avLst/>
              <a:gdLst>
                <a:gd name="T0" fmla="*/ 0 w 81"/>
                <a:gd name="T1" fmla="*/ 15 h 64"/>
                <a:gd name="T2" fmla="*/ 20 w 81"/>
                <a:gd name="T3" fmla="*/ 55 h 64"/>
                <a:gd name="T4" fmla="*/ 29 w 81"/>
                <a:gd name="T5" fmla="*/ 57 h 64"/>
                <a:gd name="T6" fmla="*/ 58 w 81"/>
                <a:gd name="T7" fmla="*/ 63 h 64"/>
                <a:gd name="T8" fmla="*/ 60 w 81"/>
                <a:gd name="T9" fmla="*/ 19 h 64"/>
                <a:gd name="T10" fmla="*/ 67 w 81"/>
                <a:gd name="T11" fmla="*/ 14 h 64"/>
                <a:gd name="T12" fmla="*/ 61 w 81"/>
                <a:gd name="T13" fmla="*/ 3 h 64"/>
                <a:gd name="T14" fmla="*/ 48 w 81"/>
                <a:gd name="T15" fmla="*/ 20 h 64"/>
                <a:gd name="T16" fmla="*/ 0 w 81"/>
                <a:gd name="T17" fmla="*/ 1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64">
                  <a:moveTo>
                    <a:pt x="0" y="15"/>
                  </a:moveTo>
                  <a:cubicBezTo>
                    <a:pt x="1" y="30"/>
                    <a:pt x="17" y="40"/>
                    <a:pt x="20" y="55"/>
                  </a:cubicBezTo>
                  <a:cubicBezTo>
                    <a:pt x="20" y="42"/>
                    <a:pt x="27" y="49"/>
                    <a:pt x="29" y="57"/>
                  </a:cubicBezTo>
                  <a:cubicBezTo>
                    <a:pt x="31" y="63"/>
                    <a:pt x="54" y="64"/>
                    <a:pt x="58" y="63"/>
                  </a:cubicBezTo>
                  <a:cubicBezTo>
                    <a:pt x="78" y="59"/>
                    <a:pt x="81" y="25"/>
                    <a:pt x="60" y="19"/>
                  </a:cubicBezTo>
                  <a:cubicBezTo>
                    <a:pt x="62" y="17"/>
                    <a:pt x="65" y="16"/>
                    <a:pt x="67" y="14"/>
                  </a:cubicBezTo>
                  <a:cubicBezTo>
                    <a:pt x="66" y="10"/>
                    <a:pt x="63" y="6"/>
                    <a:pt x="61" y="3"/>
                  </a:cubicBezTo>
                  <a:cubicBezTo>
                    <a:pt x="61" y="13"/>
                    <a:pt x="56" y="22"/>
                    <a:pt x="48" y="20"/>
                  </a:cubicBezTo>
                  <a:cubicBezTo>
                    <a:pt x="63" y="0"/>
                    <a:pt x="6" y="14"/>
                    <a:pt x="0" y="15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2" name="Freeform 401"/>
            <p:cNvSpPr>
              <a:spLocks/>
            </p:cNvSpPr>
            <p:nvPr/>
          </p:nvSpPr>
          <p:spPr bwMode="auto">
            <a:xfrm>
              <a:off x="4711769" y="2817805"/>
              <a:ext cx="142875" cy="114301"/>
            </a:xfrm>
            <a:custGeom>
              <a:avLst/>
              <a:gdLst>
                <a:gd name="T0" fmla="*/ 0 w 81"/>
                <a:gd name="T1" fmla="*/ 15 h 64"/>
                <a:gd name="T2" fmla="*/ 20 w 81"/>
                <a:gd name="T3" fmla="*/ 55 h 64"/>
                <a:gd name="T4" fmla="*/ 29 w 81"/>
                <a:gd name="T5" fmla="*/ 57 h 64"/>
                <a:gd name="T6" fmla="*/ 58 w 81"/>
                <a:gd name="T7" fmla="*/ 63 h 64"/>
                <a:gd name="T8" fmla="*/ 60 w 81"/>
                <a:gd name="T9" fmla="*/ 19 h 64"/>
                <a:gd name="T10" fmla="*/ 67 w 81"/>
                <a:gd name="T11" fmla="*/ 14 h 64"/>
                <a:gd name="T12" fmla="*/ 61 w 81"/>
                <a:gd name="T13" fmla="*/ 3 h 64"/>
                <a:gd name="T14" fmla="*/ 48 w 81"/>
                <a:gd name="T15" fmla="*/ 20 h 64"/>
                <a:gd name="T16" fmla="*/ 0 w 81"/>
                <a:gd name="T17" fmla="*/ 1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64">
                  <a:moveTo>
                    <a:pt x="0" y="15"/>
                  </a:moveTo>
                  <a:cubicBezTo>
                    <a:pt x="1" y="30"/>
                    <a:pt x="17" y="40"/>
                    <a:pt x="20" y="55"/>
                  </a:cubicBezTo>
                  <a:cubicBezTo>
                    <a:pt x="20" y="42"/>
                    <a:pt x="27" y="49"/>
                    <a:pt x="29" y="57"/>
                  </a:cubicBezTo>
                  <a:cubicBezTo>
                    <a:pt x="31" y="63"/>
                    <a:pt x="54" y="64"/>
                    <a:pt x="58" y="63"/>
                  </a:cubicBezTo>
                  <a:cubicBezTo>
                    <a:pt x="78" y="59"/>
                    <a:pt x="81" y="25"/>
                    <a:pt x="60" y="19"/>
                  </a:cubicBezTo>
                  <a:cubicBezTo>
                    <a:pt x="62" y="17"/>
                    <a:pt x="65" y="16"/>
                    <a:pt x="67" y="14"/>
                  </a:cubicBezTo>
                  <a:cubicBezTo>
                    <a:pt x="66" y="10"/>
                    <a:pt x="63" y="6"/>
                    <a:pt x="61" y="3"/>
                  </a:cubicBezTo>
                  <a:cubicBezTo>
                    <a:pt x="61" y="13"/>
                    <a:pt x="56" y="22"/>
                    <a:pt x="48" y="20"/>
                  </a:cubicBezTo>
                  <a:cubicBezTo>
                    <a:pt x="63" y="0"/>
                    <a:pt x="6" y="14"/>
                    <a:pt x="0" y="15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3" name="Freeform 402"/>
            <p:cNvSpPr>
              <a:spLocks/>
            </p:cNvSpPr>
            <p:nvPr/>
          </p:nvSpPr>
          <p:spPr bwMode="auto">
            <a:xfrm>
              <a:off x="4807019" y="2924169"/>
              <a:ext cx="15875" cy="20638"/>
            </a:xfrm>
            <a:custGeom>
              <a:avLst/>
              <a:gdLst>
                <a:gd name="T0" fmla="*/ 0 w 9"/>
                <a:gd name="T1" fmla="*/ 8 h 11"/>
                <a:gd name="T2" fmla="*/ 9 w 9"/>
                <a:gd name="T3" fmla="*/ 11 h 11"/>
                <a:gd name="T4" fmla="*/ 0 w 9"/>
                <a:gd name="T5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1">
                  <a:moveTo>
                    <a:pt x="0" y="8"/>
                  </a:moveTo>
                  <a:cubicBezTo>
                    <a:pt x="3" y="9"/>
                    <a:pt x="6" y="10"/>
                    <a:pt x="9" y="11"/>
                  </a:cubicBezTo>
                  <a:cubicBezTo>
                    <a:pt x="9" y="0"/>
                    <a:pt x="4" y="3"/>
                    <a:pt x="0" y="8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4" name="Freeform 403"/>
            <p:cNvSpPr>
              <a:spLocks/>
            </p:cNvSpPr>
            <p:nvPr/>
          </p:nvSpPr>
          <p:spPr bwMode="auto">
            <a:xfrm>
              <a:off x="4807019" y="2924169"/>
              <a:ext cx="15875" cy="20638"/>
            </a:xfrm>
            <a:custGeom>
              <a:avLst/>
              <a:gdLst>
                <a:gd name="T0" fmla="*/ 0 w 9"/>
                <a:gd name="T1" fmla="*/ 8 h 11"/>
                <a:gd name="T2" fmla="*/ 9 w 9"/>
                <a:gd name="T3" fmla="*/ 11 h 11"/>
                <a:gd name="T4" fmla="*/ 0 w 9"/>
                <a:gd name="T5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1">
                  <a:moveTo>
                    <a:pt x="0" y="8"/>
                  </a:moveTo>
                  <a:cubicBezTo>
                    <a:pt x="3" y="9"/>
                    <a:pt x="6" y="10"/>
                    <a:pt x="9" y="11"/>
                  </a:cubicBezTo>
                  <a:cubicBezTo>
                    <a:pt x="9" y="0"/>
                    <a:pt x="4" y="3"/>
                    <a:pt x="0" y="8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5" name="Freeform 404"/>
            <p:cNvSpPr>
              <a:spLocks/>
            </p:cNvSpPr>
            <p:nvPr/>
          </p:nvSpPr>
          <p:spPr bwMode="auto">
            <a:xfrm>
              <a:off x="4821307" y="2920994"/>
              <a:ext cx="38100" cy="66676"/>
            </a:xfrm>
            <a:custGeom>
              <a:avLst/>
              <a:gdLst>
                <a:gd name="T0" fmla="*/ 6 w 22"/>
                <a:gd name="T1" fmla="*/ 17 h 38"/>
                <a:gd name="T2" fmla="*/ 7 w 22"/>
                <a:gd name="T3" fmla="*/ 38 h 38"/>
                <a:gd name="T4" fmla="*/ 17 w 22"/>
                <a:gd name="T5" fmla="*/ 0 h 38"/>
                <a:gd name="T6" fmla="*/ 6 w 22"/>
                <a:gd name="T7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8">
                  <a:moveTo>
                    <a:pt x="6" y="17"/>
                  </a:moveTo>
                  <a:cubicBezTo>
                    <a:pt x="0" y="23"/>
                    <a:pt x="0" y="33"/>
                    <a:pt x="7" y="38"/>
                  </a:cubicBezTo>
                  <a:cubicBezTo>
                    <a:pt x="10" y="27"/>
                    <a:pt x="22" y="13"/>
                    <a:pt x="17" y="0"/>
                  </a:cubicBezTo>
                  <a:cubicBezTo>
                    <a:pt x="15" y="7"/>
                    <a:pt x="11" y="13"/>
                    <a:pt x="6" y="17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6" name="Freeform 405"/>
            <p:cNvSpPr>
              <a:spLocks/>
            </p:cNvSpPr>
            <p:nvPr/>
          </p:nvSpPr>
          <p:spPr bwMode="auto">
            <a:xfrm>
              <a:off x="4821307" y="2920994"/>
              <a:ext cx="38100" cy="66676"/>
            </a:xfrm>
            <a:custGeom>
              <a:avLst/>
              <a:gdLst>
                <a:gd name="T0" fmla="*/ 6 w 22"/>
                <a:gd name="T1" fmla="*/ 17 h 38"/>
                <a:gd name="T2" fmla="*/ 7 w 22"/>
                <a:gd name="T3" fmla="*/ 38 h 38"/>
                <a:gd name="T4" fmla="*/ 17 w 22"/>
                <a:gd name="T5" fmla="*/ 0 h 38"/>
                <a:gd name="T6" fmla="*/ 6 w 22"/>
                <a:gd name="T7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8">
                  <a:moveTo>
                    <a:pt x="6" y="17"/>
                  </a:moveTo>
                  <a:cubicBezTo>
                    <a:pt x="0" y="23"/>
                    <a:pt x="0" y="33"/>
                    <a:pt x="7" y="38"/>
                  </a:cubicBezTo>
                  <a:cubicBezTo>
                    <a:pt x="10" y="27"/>
                    <a:pt x="22" y="13"/>
                    <a:pt x="17" y="0"/>
                  </a:cubicBezTo>
                  <a:cubicBezTo>
                    <a:pt x="15" y="7"/>
                    <a:pt x="11" y="13"/>
                    <a:pt x="6" y="17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7" name="Freeform 407"/>
            <p:cNvSpPr>
              <a:spLocks/>
            </p:cNvSpPr>
            <p:nvPr/>
          </p:nvSpPr>
          <p:spPr bwMode="auto">
            <a:xfrm>
              <a:off x="4865757" y="2933694"/>
              <a:ext cx="120650" cy="93663"/>
            </a:xfrm>
            <a:custGeom>
              <a:avLst/>
              <a:gdLst>
                <a:gd name="T0" fmla="*/ 0 w 68"/>
                <a:gd name="T1" fmla="*/ 25 h 53"/>
                <a:gd name="T2" fmla="*/ 57 w 68"/>
                <a:gd name="T3" fmla="*/ 37 h 53"/>
                <a:gd name="T4" fmla="*/ 38 w 68"/>
                <a:gd name="T5" fmla="*/ 20 h 53"/>
                <a:gd name="T6" fmla="*/ 3 w 68"/>
                <a:gd name="T7" fmla="*/ 13 h 53"/>
                <a:gd name="T8" fmla="*/ 8 w 68"/>
                <a:gd name="T9" fmla="*/ 22 h 53"/>
                <a:gd name="T10" fmla="*/ 0 w 68"/>
                <a:gd name="T11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53">
                  <a:moveTo>
                    <a:pt x="0" y="25"/>
                  </a:moveTo>
                  <a:cubicBezTo>
                    <a:pt x="10" y="34"/>
                    <a:pt x="47" y="53"/>
                    <a:pt x="57" y="37"/>
                  </a:cubicBezTo>
                  <a:cubicBezTo>
                    <a:pt x="68" y="20"/>
                    <a:pt x="45" y="19"/>
                    <a:pt x="38" y="20"/>
                  </a:cubicBezTo>
                  <a:cubicBezTo>
                    <a:pt x="24" y="22"/>
                    <a:pt x="17" y="0"/>
                    <a:pt x="3" y="13"/>
                  </a:cubicBezTo>
                  <a:cubicBezTo>
                    <a:pt x="4" y="16"/>
                    <a:pt x="6" y="19"/>
                    <a:pt x="8" y="22"/>
                  </a:cubicBezTo>
                  <a:cubicBezTo>
                    <a:pt x="5" y="23"/>
                    <a:pt x="2" y="24"/>
                    <a:pt x="0" y="25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8" name="Freeform 408"/>
            <p:cNvSpPr>
              <a:spLocks/>
            </p:cNvSpPr>
            <p:nvPr/>
          </p:nvSpPr>
          <p:spPr bwMode="auto">
            <a:xfrm>
              <a:off x="4865757" y="2933694"/>
              <a:ext cx="120650" cy="93663"/>
            </a:xfrm>
            <a:custGeom>
              <a:avLst/>
              <a:gdLst>
                <a:gd name="T0" fmla="*/ 0 w 68"/>
                <a:gd name="T1" fmla="*/ 25 h 53"/>
                <a:gd name="T2" fmla="*/ 57 w 68"/>
                <a:gd name="T3" fmla="*/ 37 h 53"/>
                <a:gd name="T4" fmla="*/ 38 w 68"/>
                <a:gd name="T5" fmla="*/ 20 h 53"/>
                <a:gd name="T6" fmla="*/ 3 w 68"/>
                <a:gd name="T7" fmla="*/ 13 h 53"/>
                <a:gd name="T8" fmla="*/ 8 w 68"/>
                <a:gd name="T9" fmla="*/ 22 h 53"/>
                <a:gd name="T10" fmla="*/ 0 w 68"/>
                <a:gd name="T11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53">
                  <a:moveTo>
                    <a:pt x="0" y="25"/>
                  </a:moveTo>
                  <a:cubicBezTo>
                    <a:pt x="10" y="34"/>
                    <a:pt x="47" y="53"/>
                    <a:pt x="57" y="37"/>
                  </a:cubicBezTo>
                  <a:cubicBezTo>
                    <a:pt x="68" y="20"/>
                    <a:pt x="45" y="19"/>
                    <a:pt x="38" y="20"/>
                  </a:cubicBezTo>
                  <a:cubicBezTo>
                    <a:pt x="24" y="22"/>
                    <a:pt x="17" y="0"/>
                    <a:pt x="3" y="13"/>
                  </a:cubicBezTo>
                  <a:cubicBezTo>
                    <a:pt x="4" y="16"/>
                    <a:pt x="6" y="19"/>
                    <a:pt x="8" y="22"/>
                  </a:cubicBezTo>
                  <a:cubicBezTo>
                    <a:pt x="5" y="23"/>
                    <a:pt x="2" y="24"/>
                    <a:pt x="0" y="25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9" name="Freeform 409"/>
            <p:cNvSpPr>
              <a:spLocks/>
            </p:cNvSpPr>
            <p:nvPr/>
          </p:nvSpPr>
          <p:spPr bwMode="auto">
            <a:xfrm>
              <a:off x="5003869" y="2925757"/>
              <a:ext cx="49213" cy="36513"/>
            </a:xfrm>
            <a:custGeom>
              <a:avLst/>
              <a:gdLst>
                <a:gd name="T0" fmla="*/ 3 w 28"/>
                <a:gd name="T1" fmla="*/ 8 h 20"/>
                <a:gd name="T2" fmla="*/ 0 w 28"/>
                <a:gd name="T3" fmla="*/ 20 h 20"/>
                <a:gd name="T4" fmla="*/ 26 w 28"/>
                <a:gd name="T5" fmla="*/ 7 h 20"/>
                <a:gd name="T6" fmla="*/ 3 w 28"/>
                <a:gd name="T7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0">
                  <a:moveTo>
                    <a:pt x="3" y="8"/>
                  </a:moveTo>
                  <a:cubicBezTo>
                    <a:pt x="2" y="12"/>
                    <a:pt x="1" y="16"/>
                    <a:pt x="0" y="20"/>
                  </a:cubicBezTo>
                  <a:cubicBezTo>
                    <a:pt x="3" y="18"/>
                    <a:pt x="28" y="12"/>
                    <a:pt x="26" y="7"/>
                  </a:cubicBezTo>
                  <a:cubicBezTo>
                    <a:pt x="23" y="0"/>
                    <a:pt x="7" y="8"/>
                    <a:pt x="3" y="8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0" name="Freeform 410"/>
            <p:cNvSpPr>
              <a:spLocks/>
            </p:cNvSpPr>
            <p:nvPr/>
          </p:nvSpPr>
          <p:spPr bwMode="auto">
            <a:xfrm>
              <a:off x="5003869" y="2925757"/>
              <a:ext cx="49213" cy="36513"/>
            </a:xfrm>
            <a:custGeom>
              <a:avLst/>
              <a:gdLst>
                <a:gd name="T0" fmla="*/ 3 w 28"/>
                <a:gd name="T1" fmla="*/ 8 h 20"/>
                <a:gd name="T2" fmla="*/ 0 w 28"/>
                <a:gd name="T3" fmla="*/ 20 h 20"/>
                <a:gd name="T4" fmla="*/ 26 w 28"/>
                <a:gd name="T5" fmla="*/ 7 h 20"/>
                <a:gd name="T6" fmla="*/ 3 w 28"/>
                <a:gd name="T7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0">
                  <a:moveTo>
                    <a:pt x="3" y="8"/>
                  </a:moveTo>
                  <a:cubicBezTo>
                    <a:pt x="2" y="12"/>
                    <a:pt x="1" y="16"/>
                    <a:pt x="0" y="20"/>
                  </a:cubicBezTo>
                  <a:cubicBezTo>
                    <a:pt x="3" y="18"/>
                    <a:pt x="28" y="12"/>
                    <a:pt x="26" y="7"/>
                  </a:cubicBezTo>
                  <a:cubicBezTo>
                    <a:pt x="23" y="0"/>
                    <a:pt x="7" y="8"/>
                    <a:pt x="3" y="8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1" name="Freeform 411"/>
            <p:cNvSpPr>
              <a:spLocks/>
            </p:cNvSpPr>
            <p:nvPr/>
          </p:nvSpPr>
          <p:spPr bwMode="auto">
            <a:xfrm>
              <a:off x="5048319" y="2819393"/>
              <a:ext cx="12700" cy="22225"/>
            </a:xfrm>
            <a:custGeom>
              <a:avLst/>
              <a:gdLst>
                <a:gd name="T0" fmla="*/ 0 w 8"/>
                <a:gd name="T1" fmla="*/ 1 h 12"/>
                <a:gd name="T2" fmla="*/ 8 w 8"/>
                <a:gd name="T3" fmla="*/ 0 h 12"/>
                <a:gd name="T4" fmla="*/ 0 w 8"/>
                <a:gd name="T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2">
                  <a:moveTo>
                    <a:pt x="0" y="1"/>
                  </a:moveTo>
                  <a:cubicBezTo>
                    <a:pt x="3" y="12"/>
                    <a:pt x="6" y="11"/>
                    <a:pt x="8" y="0"/>
                  </a:cubicBezTo>
                  <a:cubicBezTo>
                    <a:pt x="5" y="0"/>
                    <a:pt x="2" y="1"/>
                    <a:pt x="0" y="1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2" name="Freeform 412"/>
            <p:cNvSpPr>
              <a:spLocks/>
            </p:cNvSpPr>
            <p:nvPr/>
          </p:nvSpPr>
          <p:spPr bwMode="auto">
            <a:xfrm>
              <a:off x="5048319" y="2819393"/>
              <a:ext cx="12700" cy="22225"/>
            </a:xfrm>
            <a:custGeom>
              <a:avLst/>
              <a:gdLst>
                <a:gd name="T0" fmla="*/ 0 w 8"/>
                <a:gd name="T1" fmla="*/ 1 h 12"/>
                <a:gd name="T2" fmla="*/ 8 w 8"/>
                <a:gd name="T3" fmla="*/ 0 h 12"/>
                <a:gd name="T4" fmla="*/ 0 w 8"/>
                <a:gd name="T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2">
                  <a:moveTo>
                    <a:pt x="0" y="1"/>
                  </a:moveTo>
                  <a:cubicBezTo>
                    <a:pt x="3" y="12"/>
                    <a:pt x="6" y="11"/>
                    <a:pt x="8" y="0"/>
                  </a:cubicBezTo>
                  <a:cubicBezTo>
                    <a:pt x="5" y="0"/>
                    <a:pt x="2" y="1"/>
                    <a:pt x="0" y="1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3" name="Freeform 413"/>
            <p:cNvSpPr>
              <a:spLocks/>
            </p:cNvSpPr>
            <p:nvPr/>
          </p:nvSpPr>
          <p:spPr bwMode="auto">
            <a:xfrm>
              <a:off x="5295970" y="2886069"/>
              <a:ext cx="79375" cy="71438"/>
            </a:xfrm>
            <a:custGeom>
              <a:avLst/>
              <a:gdLst>
                <a:gd name="T0" fmla="*/ 28 w 45"/>
                <a:gd name="T1" fmla="*/ 10 h 41"/>
                <a:gd name="T2" fmla="*/ 12 w 45"/>
                <a:gd name="T3" fmla="*/ 23 h 41"/>
                <a:gd name="T4" fmla="*/ 28 w 45"/>
                <a:gd name="T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41">
                  <a:moveTo>
                    <a:pt x="28" y="10"/>
                  </a:moveTo>
                  <a:cubicBezTo>
                    <a:pt x="17" y="0"/>
                    <a:pt x="0" y="11"/>
                    <a:pt x="12" y="23"/>
                  </a:cubicBezTo>
                  <a:cubicBezTo>
                    <a:pt x="32" y="41"/>
                    <a:pt x="45" y="12"/>
                    <a:pt x="28" y="10"/>
                  </a:cubicBezTo>
                </a:path>
              </a:pathLst>
            </a:custGeom>
            <a:grpFill/>
            <a:ln>
              <a:solidFill>
                <a:schemeClr val="accent6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4" name="Freeform 414"/>
            <p:cNvSpPr>
              <a:spLocks/>
            </p:cNvSpPr>
            <p:nvPr/>
          </p:nvSpPr>
          <p:spPr bwMode="auto">
            <a:xfrm>
              <a:off x="5295970" y="2886069"/>
              <a:ext cx="79375" cy="71438"/>
            </a:xfrm>
            <a:custGeom>
              <a:avLst/>
              <a:gdLst>
                <a:gd name="T0" fmla="*/ 28 w 45"/>
                <a:gd name="T1" fmla="*/ 10 h 41"/>
                <a:gd name="T2" fmla="*/ 12 w 45"/>
                <a:gd name="T3" fmla="*/ 23 h 41"/>
                <a:gd name="T4" fmla="*/ 28 w 45"/>
                <a:gd name="T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41">
                  <a:moveTo>
                    <a:pt x="28" y="10"/>
                  </a:moveTo>
                  <a:cubicBezTo>
                    <a:pt x="17" y="0"/>
                    <a:pt x="0" y="11"/>
                    <a:pt x="12" y="23"/>
                  </a:cubicBezTo>
                  <a:cubicBezTo>
                    <a:pt x="32" y="41"/>
                    <a:pt x="45" y="12"/>
                    <a:pt x="28" y="10"/>
                  </a:cubicBezTo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</p:grpSp>
      <p:grpSp>
        <p:nvGrpSpPr>
          <p:cNvPr id="12" name="Group 11"/>
          <p:cNvGrpSpPr/>
          <p:nvPr/>
        </p:nvGrpSpPr>
        <p:grpSpPr>
          <a:xfrm rot="386557">
            <a:off x="2708798" y="3752947"/>
            <a:ext cx="1371127" cy="1470042"/>
            <a:chOff x="539552" y="3356991"/>
            <a:chExt cx="1143050" cy="13406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4" name="Arrow: Circular 53"/>
            <p:cNvSpPr/>
            <p:nvPr/>
          </p:nvSpPr>
          <p:spPr bwMode="auto">
            <a:xfrm>
              <a:off x="574113" y="3356991"/>
              <a:ext cx="1108489" cy="1221255"/>
            </a:xfrm>
            <a:prstGeom prst="circularArrow">
              <a:avLst>
                <a:gd name="adj1" fmla="val 3819"/>
                <a:gd name="adj2" fmla="val 789557"/>
                <a:gd name="adj3" fmla="val 436739"/>
                <a:gd name="adj4" fmla="val 11553740"/>
                <a:gd name="adj5" fmla="val 10628"/>
              </a:avLst>
            </a:prstGeom>
            <a:solidFill>
              <a:srgbClr val="001956"/>
            </a:solidFill>
            <a:ln w="9525">
              <a:solidFill>
                <a:srgbClr val="001956"/>
              </a:solidFill>
              <a:miter lim="800000"/>
              <a:headEnd/>
              <a:tailEnd/>
            </a:ln>
            <a:effectLst/>
          </p:spPr>
          <p:txBody>
            <a:bodyPr lIns="108025" tIns="108025" rIns="108025" bIns="108025" rtlCol="0" anchor="ctr">
              <a:noAutofit/>
            </a:bodyPr>
            <a:lstStyle/>
            <a:p>
              <a:pPr algn="l"/>
              <a:endParaRPr lang="en-US" sz="1200" dirty="0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70208" y="3575794"/>
              <a:ext cx="447176" cy="953044"/>
            </a:xfrm>
            <a:prstGeom prst="rect">
              <a:avLst/>
            </a:prstGeom>
          </p:spPr>
        </p:pic>
        <p:sp>
          <p:nvSpPr>
            <p:cNvPr id="56" name="Arrow: Circular 55"/>
            <p:cNvSpPr/>
            <p:nvPr/>
          </p:nvSpPr>
          <p:spPr bwMode="auto">
            <a:xfrm flipH="1" flipV="1">
              <a:off x="539552" y="3476386"/>
              <a:ext cx="1108489" cy="1221255"/>
            </a:xfrm>
            <a:prstGeom prst="circularArrow">
              <a:avLst>
                <a:gd name="adj1" fmla="val 4499"/>
                <a:gd name="adj2" fmla="val 789557"/>
                <a:gd name="adj3" fmla="val 322644"/>
                <a:gd name="adj4" fmla="val 11553740"/>
                <a:gd name="adj5" fmla="val 10628"/>
              </a:avLst>
            </a:prstGeom>
            <a:solidFill>
              <a:srgbClr val="001956"/>
            </a:solidFill>
            <a:ln w="9525">
              <a:solidFill>
                <a:srgbClr val="001956"/>
              </a:solidFill>
              <a:miter lim="800000"/>
              <a:headEnd/>
              <a:tailEnd/>
            </a:ln>
            <a:effectLst/>
          </p:spPr>
          <p:txBody>
            <a:bodyPr lIns="108025" tIns="108025" rIns="108025" bIns="108025" rtlCol="0" anchor="ctr">
              <a:noAutofit/>
            </a:bodyPr>
            <a:lstStyle/>
            <a:p>
              <a:pPr algn="l"/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31994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764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name="think-cell Slide" r:id="rId6" imgW="338" imgH="344" progId="TCLayout.ActiveDocument.1">
                  <p:embed/>
                </p:oleObj>
              </mc:Choice>
              <mc:Fallback>
                <p:oleObj name="think-cell Slide" r:id="rId6" imgW="338" imgH="344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64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ktangel 4" hidden="1"/>
          <p:cNvSpPr/>
          <p:nvPr>
            <p:custDataLst>
              <p:tags r:id="rId3"/>
            </p:custDataLst>
          </p:nvPr>
        </p:nvSpPr>
        <p:spPr>
          <a:xfrm>
            <a:off x="176" y="0"/>
            <a:ext cx="158787" cy="1587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defTabSz="914583" fontAlgn="auto">
              <a:lnSpc>
                <a:spcPct val="90000"/>
              </a:lnSpc>
              <a:defRPr/>
            </a:pPr>
            <a:endParaRPr lang="en-GB" sz="3601" b="1" dirty="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roles in the Nordic Balancing Model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1295876" y="4483872"/>
            <a:ext cx="4573058" cy="1308669"/>
          </a:xfrm>
        </p:spPr>
        <p:txBody>
          <a:bodyPr>
            <a:normAutofit fontScale="77500" lnSpcReduction="20000"/>
          </a:bodyPr>
          <a:lstStyle/>
          <a:p>
            <a:r>
              <a:rPr lang="en-GB" sz="1600" dirty="0"/>
              <a:t>CSP delivers services to all the Nordic TSOs</a:t>
            </a:r>
          </a:p>
          <a:p>
            <a:r>
              <a:rPr lang="en-GB" sz="1600" dirty="0"/>
              <a:t>CSP responsible for IT development to support the common services</a:t>
            </a:r>
          </a:p>
          <a:p>
            <a:r>
              <a:rPr lang="en-GB" sz="1600" dirty="0"/>
              <a:t>Market design etc. decided jointly by all TSO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326240" y="4490317"/>
            <a:ext cx="4573058" cy="1302224"/>
          </a:xfrm>
        </p:spPr>
        <p:txBody>
          <a:bodyPr>
            <a:normAutofit fontScale="77500" lnSpcReduction="20000"/>
          </a:bodyPr>
          <a:lstStyle/>
          <a:p>
            <a:r>
              <a:rPr lang="en-GB" sz="1600" dirty="0"/>
              <a:t>Each TSO responsible for local activities</a:t>
            </a:r>
          </a:p>
          <a:p>
            <a:r>
              <a:rPr lang="en-GB" sz="1600" dirty="0"/>
              <a:t>Increased national responsibility compared with current model</a:t>
            </a:r>
          </a:p>
        </p:txBody>
      </p:sp>
      <p:grpSp>
        <p:nvGrpSpPr>
          <p:cNvPr id="17" name="Grupp 16"/>
          <p:cNvGrpSpPr/>
          <p:nvPr/>
        </p:nvGrpSpPr>
        <p:grpSpPr>
          <a:xfrm>
            <a:off x="2293881" y="1646620"/>
            <a:ext cx="7150106" cy="2592213"/>
            <a:chOff x="2903455" y="1810497"/>
            <a:chExt cx="7148451" cy="2591613"/>
          </a:xfrm>
        </p:grpSpPr>
        <p:sp>
          <p:nvSpPr>
            <p:cNvPr id="10" name="Ellips 9"/>
            <p:cNvSpPr/>
            <p:nvPr/>
          </p:nvSpPr>
          <p:spPr>
            <a:xfrm>
              <a:off x="7100347" y="1810497"/>
              <a:ext cx="2951559" cy="2591613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5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799" dirty="0">
                  <a:solidFill>
                    <a:srgbClr val="FFFFFF"/>
                  </a:solidFill>
                  <a:latin typeface="Arial"/>
                </a:rPr>
                <a:t>National TSOs:</a:t>
              </a:r>
            </a:p>
            <a:p>
              <a:pPr algn="ctr" defTabSz="9145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799" dirty="0" err="1">
                  <a:solidFill>
                    <a:srgbClr val="FFFFFF"/>
                  </a:solidFill>
                  <a:latin typeface="Arial"/>
                </a:rPr>
                <a:t>Energinet</a:t>
              </a:r>
              <a:endParaRPr lang="en-GB" sz="1799" dirty="0">
                <a:solidFill>
                  <a:srgbClr val="FFFFFF"/>
                </a:solidFill>
                <a:latin typeface="Arial"/>
              </a:endParaRPr>
            </a:p>
            <a:p>
              <a:pPr algn="ctr" defTabSz="9145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799" dirty="0" err="1">
                  <a:solidFill>
                    <a:srgbClr val="FFFFFF"/>
                  </a:solidFill>
                  <a:latin typeface="Arial"/>
                </a:rPr>
                <a:t>Fingrid</a:t>
              </a:r>
              <a:br>
                <a:rPr lang="en-GB" sz="1799" dirty="0">
                  <a:solidFill>
                    <a:srgbClr val="FFFFFF"/>
                  </a:solidFill>
                  <a:latin typeface="Arial"/>
                </a:rPr>
              </a:br>
              <a:r>
                <a:rPr lang="en-GB" sz="1799" dirty="0" err="1">
                  <a:solidFill>
                    <a:srgbClr val="FFFFFF"/>
                  </a:solidFill>
                  <a:latin typeface="Arial"/>
                </a:rPr>
                <a:t>Statnett</a:t>
              </a:r>
              <a:endParaRPr lang="en-GB" sz="1799" dirty="0">
                <a:solidFill>
                  <a:srgbClr val="FFFFFF"/>
                </a:solidFill>
                <a:latin typeface="Arial"/>
              </a:endParaRPr>
            </a:p>
            <a:p>
              <a:pPr algn="ctr" defTabSz="9145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799" dirty="0" err="1">
                  <a:solidFill>
                    <a:srgbClr val="FFFFFF"/>
                  </a:solidFill>
                  <a:latin typeface="Arial"/>
                </a:rPr>
                <a:t>Svenska</a:t>
              </a:r>
              <a:r>
                <a:rPr lang="en-GB" sz="1799" dirty="0">
                  <a:solidFill>
                    <a:srgbClr val="FFFFFF"/>
                  </a:solidFill>
                  <a:latin typeface="Arial"/>
                </a:rPr>
                <a:t> </a:t>
              </a:r>
              <a:r>
                <a:rPr lang="en-GB" sz="1799" dirty="0" err="1">
                  <a:solidFill>
                    <a:srgbClr val="FFFFFF"/>
                  </a:solidFill>
                  <a:latin typeface="Arial"/>
                </a:rPr>
                <a:t>kraftnät</a:t>
              </a:r>
              <a:endParaRPr lang="en-GB" sz="1799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Ellips 7"/>
            <p:cNvSpPr/>
            <p:nvPr/>
          </p:nvSpPr>
          <p:spPr>
            <a:xfrm>
              <a:off x="2903455" y="1816940"/>
              <a:ext cx="3698443" cy="258517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145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799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" name="Ellips 6"/>
            <p:cNvSpPr/>
            <p:nvPr/>
          </p:nvSpPr>
          <p:spPr>
            <a:xfrm>
              <a:off x="3748149" y="1810497"/>
              <a:ext cx="2951559" cy="259161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5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799" dirty="0">
                  <a:solidFill>
                    <a:srgbClr val="FFFFFF"/>
                  </a:solidFill>
                  <a:latin typeface="Arial"/>
                </a:rPr>
                <a:t>Common service provider (CSP):</a:t>
              </a:r>
            </a:p>
            <a:p>
              <a:pPr algn="ctr" defTabSz="9145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799" dirty="0" err="1">
                  <a:solidFill>
                    <a:srgbClr val="FFFFFF"/>
                  </a:solidFill>
                  <a:latin typeface="Arial"/>
                </a:rPr>
                <a:t>Svenska</a:t>
              </a:r>
              <a:r>
                <a:rPr lang="en-GB" sz="1799" dirty="0">
                  <a:solidFill>
                    <a:srgbClr val="FFFFFF"/>
                  </a:solidFill>
                  <a:latin typeface="Arial"/>
                </a:rPr>
                <a:t> </a:t>
              </a:r>
              <a:r>
                <a:rPr lang="en-GB" sz="1799" dirty="0" err="1">
                  <a:solidFill>
                    <a:srgbClr val="FFFFFF"/>
                  </a:solidFill>
                  <a:latin typeface="Arial"/>
                </a:rPr>
                <a:t>kraftnät</a:t>
              </a:r>
              <a:r>
                <a:rPr lang="en-GB" sz="1799" dirty="0">
                  <a:solidFill>
                    <a:srgbClr val="FFFFFF"/>
                  </a:solidFill>
                  <a:latin typeface="Arial"/>
                </a:rPr>
                <a:t> and </a:t>
              </a:r>
              <a:r>
                <a:rPr lang="en-GB" sz="1799" dirty="0" err="1">
                  <a:solidFill>
                    <a:srgbClr val="FFFFFF"/>
                  </a:solidFill>
                  <a:latin typeface="Arial"/>
                </a:rPr>
                <a:t>Statnett</a:t>
              </a:r>
              <a:endParaRPr lang="en-GB" sz="1799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4" name="textruta 13"/>
            <p:cNvSpPr txBox="1"/>
            <p:nvPr/>
          </p:nvSpPr>
          <p:spPr>
            <a:xfrm rot="16200000">
              <a:off x="2568661" y="2844692"/>
              <a:ext cx="18357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5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dirty="0">
                  <a:solidFill>
                    <a:srgbClr val="FFFFFF"/>
                  </a:solidFill>
                  <a:latin typeface="Arial"/>
                  <a:cs typeface="+mn-cs"/>
                </a:rPr>
                <a:t>IT development</a:t>
              </a:r>
              <a:br>
                <a:rPr lang="en-GB" sz="1400" dirty="0">
                  <a:solidFill>
                    <a:srgbClr val="FFFFFF"/>
                  </a:solidFill>
                  <a:latin typeface="Arial"/>
                  <a:cs typeface="+mn-cs"/>
                </a:rPr>
              </a:br>
              <a:r>
                <a:rPr lang="en-GB" sz="1400" dirty="0">
                  <a:solidFill>
                    <a:srgbClr val="FFFFFF"/>
                  </a:solidFill>
                  <a:latin typeface="Arial"/>
                  <a:cs typeface="+mn-cs"/>
                </a:rPr>
                <a:t>for common services</a:t>
              </a:r>
            </a:p>
          </p:txBody>
        </p:sp>
        <p:grpSp>
          <p:nvGrpSpPr>
            <p:cNvPr id="11" name="Grupp 10"/>
            <p:cNvGrpSpPr/>
            <p:nvPr/>
          </p:nvGrpSpPr>
          <p:grpSpPr>
            <a:xfrm>
              <a:off x="6406276" y="2764623"/>
              <a:ext cx="987504" cy="683361"/>
              <a:chOff x="6422104" y="2132562"/>
              <a:chExt cx="987761" cy="683539"/>
            </a:xfrm>
          </p:grpSpPr>
          <p:sp>
            <p:nvSpPr>
              <p:cNvPr id="12" name="Högerpil 11"/>
              <p:cNvSpPr/>
              <p:nvPr/>
            </p:nvSpPr>
            <p:spPr>
              <a:xfrm>
                <a:off x="6617777" y="2132562"/>
                <a:ext cx="792088" cy="502982"/>
              </a:xfrm>
              <a:prstGeom prst="rightArrow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583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799" dirty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3" name="Högerpil 12"/>
              <p:cNvSpPr/>
              <p:nvPr/>
            </p:nvSpPr>
            <p:spPr>
              <a:xfrm rot="10800000">
                <a:off x="6422104" y="2384053"/>
                <a:ext cx="792088" cy="432048"/>
              </a:xfrm>
              <a:prstGeom prst="rightArrow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583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799" dirty="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</p:grpSp>
      <p:sp>
        <p:nvSpPr>
          <p:cNvPr id="18" name="Platshållare för innehåll 2"/>
          <p:cNvSpPr txBox="1">
            <a:spLocks/>
          </p:cNvSpPr>
          <p:nvPr/>
        </p:nvSpPr>
        <p:spPr>
          <a:xfrm>
            <a:off x="126025" y="1756577"/>
            <a:ext cx="1972189" cy="2573830"/>
          </a:xfrm>
          <a:prstGeom prst="rect">
            <a:avLst/>
          </a:prstGeom>
        </p:spPr>
        <p:txBody>
          <a:bodyPr vert="horz" lIns="91461" tIns="45731" rIns="91461" bIns="4573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rgbClr val="00B050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00B050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00B050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00B050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0B050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583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GB" sz="800" b="1" dirty="0">
                <a:solidFill>
                  <a:srgbClr val="333333"/>
                </a:solidFill>
                <a:latin typeface="Arial"/>
              </a:rPr>
              <a:t>Common tasks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tabLst>
                <a:tab pos="180036" algn="l"/>
              </a:tabLst>
              <a:defRPr/>
            </a:pPr>
            <a:r>
              <a:rPr lang="en-GB" sz="800" dirty="0">
                <a:solidFill>
                  <a:srgbClr val="333333"/>
                </a:solidFill>
                <a:latin typeface="Arial"/>
              </a:rPr>
              <a:t>Dimensioning process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tabLst>
                <a:tab pos="180036" algn="l"/>
              </a:tabLst>
              <a:defRPr/>
            </a:pPr>
            <a:r>
              <a:rPr lang="en-GB" sz="800" dirty="0">
                <a:solidFill>
                  <a:srgbClr val="333333"/>
                </a:solidFill>
                <a:latin typeface="Arial"/>
              </a:rPr>
              <a:t>Common </a:t>
            </a:r>
            <a:r>
              <a:rPr lang="en-GB" sz="800" dirty="0" err="1">
                <a:solidFill>
                  <a:srgbClr val="333333"/>
                </a:solidFill>
                <a:latin typeface="Arial"/>
              </a:rPr>
              <a:t>aFRR</a:t>
            </a:r>
            <a:r>
              <a:rPr lang="en-GB" sz="800" dirty="0">
                <a:solidFill>
                  <a:srgbClr val="333333"/>
                </a:solidFill>
                <a:latin typeface="Arial"/>
              </a:rPr>
              <a:t> capacity market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tabLst>
                <a:tab pos="180036" algn="l"/>
              </a:tabLst>
              <a:defRPr/>
            </a:pPr>
            <a:r>
              <a:rPr lang="en-GB" sz="800" dirty="0">
                <a:solidFill>
                  <a:srgbClr val="333333"/>
                </a:solidFill>
                <a:latin typeface="Arial"/>
              </a:rPr>
              <a:t>Common </a:t>
            </a:r>
            <a:r>
              <a:rPr lang="en-GB" sz="800" dirty="0" err="1">
                <a:solidFill>
                  <a:srgbClr val="333333"/>
                </a:solidFill>
                <a:latin typeface="Arial"/>
              </a:rPr>
              <a:t>mFRR</a:t>
            </a:r>
            <a:r>
              <a:rPr lang="en-GB" sz="800" dirty="0">
                <a:solidFill>
                  <a:srgbClr val="333333"/>
                </a:solidFill>
                <a:latin typeface="Arial"/>
              </a:rPr>
              <a:t> capacity market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tabLst>
                <a:tab pos="180036" algn="l"/>
              </a:tabLst>
              <a:defRPr/>
            </a:pPr>
            <a:r>
              <a:rPr lang="en-GB" sz="800" dirty="0">
                <a:solidFill>
                  <a:srgbClr val="333333"/>
                </a:solidFill>
                <a:latin typeface="Arial"/>
              </a:rPr>
              <a:t>Common </a:t>
            </a:r>
            <a:r>
              <a:rPr lang="en-GB" sz="800" dirty="0" err="1">
                <a:solidFill>
                  <a:srgbClr val="333333"/>
                </a:solidFill>
                <a:latin typeface="Arial"/>
              </a:rPr>
              <a:t>mFRR</a:t>
            </a:r>
            <a:r>
              <a:rPr lang="en-GB" sz="800" dirty="0">
                <a:solidFill>
                  <a:srgbClr val="333333"/>
                </a:solidFill>
                <a:latin typeface="Arial"/>
              </a:rPr>
              <a:t> activation optimization function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tabLst>
                <a:tab pos="180036" algn="l"/>
              </a:tabLst>
              <a:defRPr/>
            </a:pPr>
            <a:r>
              <a:rPr lang="en-GB" sz="800" dirty="0">
                <a:solidFill>
                  <a:srgbClr val="333333"/>
                </a:solidFill>
                <a:latin typeface="Arial"/>
              </a:rPr>
              <a:t>Common </a:t>
            </a:r>
            <a:r>
              <a:rPr lang="en-GB" sz="800" dirty="0" err="1">
                <a:solidFill>
                  <a:srgbClr val="333333"/>
                </a:solidFill>
                <a:latin typeface="Arial"/>
              </a:rPr>
              <a:t>aFRR</a:t>
            </a:r>
            <a:r>
              <a:rPr lang="en-GB" sz="800" dirty="0">
                <a:solidFill>
                  <a:srgbClr val="333333"/>
                </a:solidFill>
                <a:latin typeface="Arial"/>
              </a:rPr>
              <a:t> activation optimization function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tabLst>
                <a:tab pos="180036" algn="l"/>
              </a:tabLst>
              <a:defRPr/>
            </a:pPr>
            <a:r>
              <a:rPr lang="en-GB" sz="800" dirty="0">
                <a:solidFill>
                  <a:srgbClr val="333333"/>
                </a:solidFill>
                <a:latin typeface="Arial"/>
              </a:rPr>
              <a:t>Nordic security function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tabLst>
                <a:tab pos="180036" algn="l"/>
              </a:tabLst>
              <a:defRPr/>
            </a:pPr>
            <a:r>
              <a:rPr lang="en-GB" sz="800" dirty="0">
                <a:solidFill>
                  <a:srgbClr val="333333"/>
                </a:solidFill>
                <a:latin typeface="Arial"/>
              </a:rPr>
              <a:t>Price and TSO-TSO cost calculation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tabLst>
                <a:tab pos="180036" algn="l"/>
              </a:tabLst>
              <a:defRPr/>
            </a:pPr>
            <a:r>
              <a:rPr lang="en-GB" sz="800" dirty="0">
                <a:solidFill>
                  <a:srgbClr val="333333"/>
                </a:solidFill>
                <a:latin typeface="Arial"/>
              </a:rPr>
              <a:t>Reporting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tabLst>
                <a:tab pos="180036" algn="l"/>
              </a:tabLst>
              <a:defRPr/>
            </a:pPr>
            <a:r>
              <a:rPr lang="en-GB" sz="800" dirty="0">
                <a:solidFill>
                  <a:srgbClr val="333333"/>
                </a:solidFill>
                <a:latin typeface="Arial"/>
              </a:rPr>
              <a:t>Transparency</a:t>
            </a:r>
          </a:p>
          <a:p>
            <a:pPr marL="0" indent="0" defTabSz="914583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endParaRPr lang="en-GB" sz="800" dirty="0">
              <a:solidFill>
                <a:srgbClr val="333333"/>
              </a:solidFill>
              <a:latin typeface="Arial"/>
            </a:endParaRPr>
          </a:p>
        </p:txBody>
      </p:sp>
      <p:sp>
        <p:nvSpPr>
          <p:cNvPr id="19" name="Platshållare för innehåll 2"/>
          <p:cNvSpPr txBox="1">
            <a:spLocks/>
          </p:cNvSpPr>
          <p:nvPr/>
        </p:nvSpPr>
        <p:spPr>
          <a:xfrm>
            <a:off x="9639653" y="1756577"/>
            <a:ext cx="1972189" cy="2727295"/>
          </a:xfrm>
          <a:prstGeom prst="rect">
            <a:avLst/>
          </a:prstGeom>
        </p:spPr>
        <p:txBody>
          <a:bodyPr vert="horz" lIns="91461" tIns="45731" rIns="91461" bIns="45731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rgbClr val="00B050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00B050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00B050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00B050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0B050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583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GB" sz="1600" b="1" dirty="0">
                <a:solidFill>
                  <a:srgbClr val="333333"/>
                </a:solidFill>
                <a:latin typeface="Arial"/>
              </a:rPr>
              <a:t>TSO tasks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>
                <a:solidFill>
                  <a:srgbClr val="333333"/>
                </a:solidFill>
                <a:latin typeface="Arial"/>
              </a:rPr>
              <a:t>Collect bids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>
                <a:solidFill>
                  <a:srgbClr val="333333"/>
                </a:solidFill>
                <a:latin typeface="Arial"/>
              </a:rPr>
              <a:t>Settlement TSO-TSO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>
                <a:solidFill>
                  <a:srgbClr val="333333"/>
                </a:solidFill>
                <a:latin typeface="Arial"/>
              </a:rPr>
              <a:t>Settlement BSPs and BRPs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>
                <a:solidFill>
                  <a:srgbClr val="333333"/>
                </a:solidFill>
                <a:latin typeface="Arial"/>
              </a:rPr>
              <a:t>Grid model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>
                <a:solidFill>
                  <a:srgbClr val="333333"/>
                </a:solidFill>
                <a:latin typeface="Arial"/>
              </a:rPr>
              <a:t>Update balancing energy exchange plans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>
                <a:solidFill>
                  <a:srgbClr val="333333"/>
                </a:solidFill>
                <a:latin typeface="Arial"/>
              </a:rPr>
              <a:t>Bottleneck review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>
                <a:solidFill>
                  <a:srgbClr val="333333"/>
                </a:solidFill>
                <a:latin typeface="Arial"/>
              </a:rPr>
              <a:t>Redispatch/internal bottlenecks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>
                <a:solidFill>
                  <a:srgbClr val="333333"/>
                </a:solidFill>
                <a:latin typeface="Arial"/>
              </a:rPr>
              <a:t>Imbalance prognosis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>
                <a:solidFill>
                  <a:srgbClr val="333333"/>
                </a:solidFill>
                <a:latin typeface="Arial"/>
              </a:rPr>
              <a:t>Activation request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>
                <a:solidFill>
                  <a:srgbClr val="333333"/>
                </a:solidFill>
                <a:latin typeface="Arial"/>
              </a:rPr>
              <a:t>Local merit order list and manual bid activation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 err="1">
                <a:solidFill>
                  <a:srgbClr val="333333"/>
                </a:solidFill>
                <a:latin typeface="Arial"/>
              </a:rPr>
              <a:t>mFRR</a:t>
            </a:r>
            <a:r>
              <a:rPr lang="en-GB" sz="1600" dirty="0">
                <a:solidFill>
                  <a:srgbClr val="333333"/>
                </a:solidFill>
                <a:latin typeface="Arial"/>
              </a:rPr>
              <a:t> ordering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>
                <a:solidFill>
                  <a:srgbClr val="333333"/>
                </a:solidFill>
                <a:latin typeface="Arial"/>
              </a:rPr>
              <a:t>ACE calculation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 err="1">
                <a:solidFill>
                  <a:srgbClr val="333333"/>
                </a:solidFill>
                <a:latin typeface="Arial"/>
              </a:rPr>
              <a:t>aFRR</a:t>
            </a:r>
            <a:r>
              <a:rPr lang="en-GB" sz="1600" dirty="0">
                <a:solidFill>
                  <a:srgbClr val="333333"/>
                </a:solidFill>
                <a:latin typeface="Arial"/>
              </a:rPr>
              <a:t> controller</a:t>
            </a:r>
          </a:p>
          <a:p>
            <a:pPr marL="228646" indent="-228646" defTabSz="91458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 err="1">
                <a:solidFill>
                  <a:srgbClr val="333333"/>
                </a:solidFill>
                <a:latin typeface="Arial"/>
              </a:rPr>
              <a:t>aFRR</a:t>
            </a:r>
            <a:r>
              <a:rPr lang="en-GB" sz="1600" dirty="0">
                <a:solidFill>
                  <a:srgbClr val="333333"/>
                </a:solidFill>
                <a:latin typeface="Arial"/>
              </a:rPr>
              <a:t> activation towards BSPs</a:t>
            </a:r>
          </a:p>
          <a:p>
            <a:pPr marL="0" indent="0" defTabSz="914583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endParaRPr lang="en-GB" sz="1600" dirty="0">
              <a:solidFill>
                <a:srgbClr val="333333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68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764" y="1687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3" name="think-cell Slide" r:id="rId6" imgW="338" imgH="344" progId="TCLayout.ActiveDocument.1">
                  <p:embed/>
                </p:oleObj>
              </mc:Choice>
              <mc:Fallback>
                <p:oleObj name="think-cell Slide" r:id="rId6" imgW="338" imgH="344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64" y="1687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ktangel 10" hidden="1"/>
          <p:cNvSpPr/>
          <p:nvPr>
            <p:custDataLst>
              <p:tags r:id="rId3"/>
            </p:custDataLst>
          </p:nvPr>
        </p:nvSpPr>
        <p:spPr>
          <a:xfrm>
            <a:off x="176" y="100"/>
            <a:ext cx="158746" cy="158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sv-SE" sz="3601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9092818" y="706225"/>
            <a:ext cx="2971568" cy="5603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92"/>
            <a:endParaRPr lang="en-GB" sz="2399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Rektangel 2"/>
          <p:cNvSpPr/>
          <p:nvPr/>
        </p:nvSpPr>
        <p:spPr>
          <a:xfrm>
            <a:off x="2182178" y="693490"/>
            <a:ext cx="3386374" cy="5603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92"/>
            <a:endParaRPr lang="en-GB" sz="2399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Tekstboks 6"/>
          <p:cNvSpPr txBox="1"/>
          <p:nvPr/>
        </p:nvSpPr>
        <p:spPr>
          <a:xfrm>
            <a:off x="16198" y="673985"/>
            <a:ext cx="806795" cy="4617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92"/>
            <a:r>
              <a:rPr lang="en-GB" sz="2399" dirty="0">
                <a:solidFill>
                  <a:prstClr val="white">
                    <a:lumMod val="65000"/>
                  </a:prstClr>
                </a:solidFill>
                <a:latin typeface="Calibri"/>
              </a:rPr>
              <a:t>2018</a:t>
            </a:r>
          </a:p>
        </p:txBody>
      </p:sp>
      <p:sp>
        <p:nvSpPr>
          <p:cNvPr id="8" name="Tekstboks 7"/>
          <p:cNvSpPr txBox="1"/>
          <p:nvPr/>
        </p:nvSpPr>
        <p:spPr>
          <a:xfrm>
            <a:off x="2184910" y="682447"/>
            <a:ext cx="806795" cy="4617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92"/>
            <a:r>
              <a:rPr lang="en-GB" sz="2399" dirty="0">
                <a:solidFill>
                  <a:prstClr val="white">
                    <a:lumMod val="65000"/>
                  </a:prstClr>
                </a:solidFill>
                <a:latin typeface="Calibri"/>
              </a:rPr>
              <a:t>2019</a:t>
            </a:r>
          </a:p>
        </p:txBody>
      </p:sp>
      <p:sp>
        <p:nvSpPr>
          <p:cNvPr id="9" name="Tekstboks 8"/>
          <p:cNvSpPr txBox="1"/>
          <p:nvPr/>
        </p:nvSpPr>
        <p:spPr>
          <a:xfrm>
            <a:off x="5563874" y="673403"/>
            <a:ext cx="806795" cy="4617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92"/>
            <a:r>
              <a:rPr lang="en-GB" sz="2399" dirty="0">
                <a:solidFill>
                  <a:prstClr val="white">
                    <a:lumMod val="65000"/>
                  </a:prstClr>
                </a:solidFill>
                <a:latin typeface="Calibri"/>
              </a:rPr>
              <a:t>2020</a:t>
            </a:r>
          </a:p>
        </p:txBody>
      </p:sp>
      <p:sp>
        <p:nvSpPr>
          <p:cNvPr id="10" name="Tekstboks 9"/>
          <p:cNvSpPr txBox="1"/>
          <p:nvPr/>
        </p:nvSpPr>
        <p:spPr>
          <a:xfrm>
            <a:off x="9117197" y="673403"/>
            <a:ext cx="806795" cy="4617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92"/>
            <a:r>
              <a:rPr lang="en-GB" sz="2399" dirty="0">
                <a:solidFill>
                  <a:prstClr val="white">
                    <a:lumMod val="65000"/>
                  </a:prstClr>
                </a:solidFill>
                <a:latin typeface="Calibri"/>
              </a:rPr>
              <a:t>2021</a:t>
            </a:r>
          </a:p>
        </p:txBody>
      </p:sp>
      <p:sp>
        <p:nvSpPr>
          <p:cNvPr id="25" name="Tekstboks 24"/>
          <p:cNvSpPr txBox="1"/>
          <p:nvPr/>
        </p:nvSpPr>
        <p:spPr>
          <a:xfrm>
            <a:off x="8820852" y="2095121"/>
            <a:ext cx="937786" cy="240552"/>
          </a:xfrm>
          <a:prstGeom prst="rect">
            <a:avLst/>
          </a:prstGeom>
          <a:solidFill>
            <a:schemeClr val="accent6"/>
          </a:solidFill>
        </p:spPr>
        <p:txBody>
          <a:bodyPr wrap="square" lIns="96019" tIns="48010" rIns="96019" bIns="48010" rtlCol="0" anchor="ctr" anchorCtr="0">
            <a:spAutoFit/>
          </a:bodyPr>
          <a:lstStyle/>
          <a:p>
            <a:pPr defTabSz="1219292"/>
            <a:r>
              <a:rPr lang="en-GB" sz="933" b="1" dirty="0">
                <a:solidFill>
                  <a:schemeClr val="bg1"/>
                </a:solidFill>
                <a:latin typeface="Calibri"/>
              </a:rPr>
              <a:t>15 min ISP </a:t>
            </a:r>
          </a:p>
        </p:txBody>
      </p:sp>
      <p:sp>
        <p:nvSpPr>
          <p:cNvPr id="26" name="Tekstboks 25"/>
          <p:cNvSpPr txBox="1"/>
          <p:nvPr/>
        </p:nvSpPr>
        <p:spPr>
          <a:xfrm>
            <a:off x="8854072" y="2699584"/>
            <a:ext cx="2382614" cy="240552"/>
          </a:xfrm>
          <a:prstGeom prst="rect">
            <a:avLst/>
          </a:prstGeom>
          <a:solidFill>
            <a:schemeClr val="accent6"/>
          </a:solidFill>
        </p:spPr>
        <p:txBody>
          <a:bodyPr wrap="square" lIns="96019" tIns="48010" rIns="96019" bIns="48010" rtlCol="0" anchor="ctr" anchorCtr="0">
            <a:spAutoFit/>
          </a:bodyPr>
          <a:lstStyle/>
          <a:p>
            <a:pPr defTabSz="1219292"/>
            <a:r>
              <a:rPr lang="en-GB" sz="933" b="1" dirty="0">
                <a:solidFill>
                  <a:schemeClr val="bg1"/>
                </a:solidFill>
                <a:latin typeface="Calibri"/>
              </a:rPr>
              <a:t>New Imbalance Price</a:t>
            </a:r>
          </a:p>
        </p:txBody>
      </p:sp>
      <p:sp>
        <p:nvSpPr>
          <p:cNvPr id="27" name="Tekstboks 26"/>
          <p:cNvSpPr txBox="1"/>
          <p:nvPr/>
        </p:nvSpPr>
        <p:spPr>
          <a:xfrm>
            <a:off x="8854072" y="3110726"/>
            <a:ext cx="1069921" cy="240552"/>
          </a:xfrm>
          <a:prstGeom prst="rect">
            <a:avLst/>
          </a:prstGeom>
          <a:solidFill>
            <a:schemeClr val="accent6"/>
          </a:solidFill>
        </p:spPr>
        <p:txBody>
          <a:bodyPr wrap="square" lIns="96019" tIns="48010" rIns="96019" bIns="48010" rtlCol="0" anchor="ctr" anchorCtr="0">
            <a:spAutoFit/>
          </a:bodyPr>
          <a:lstStyle/>
          <a:p>
            <a:pPr defTabSz="1219292"/>
            <a:r>
              <a:rPr lang="en-GB" sz="933" b="1" dirty="0">
                <a:solidFill>
                  <a:schemeClr val="bg1"/>
                </a:solidFill>
                <a:latin typeface="Calibri"/>
              </a:rPr>
              <a:t>Single pricing</a:t>
            </a:r>
          </a:p>
        </p:txBody>
      </p:sp>
      <p:sp>
        <p:nvSpPr>
          <p:cNvPr id="64" name="Tekstboks 63"/>
          <p:cNvSpPr txBox="1"/>
          <p:nvPr/>
        </p:nvSpPr>
        <p:spPr>
          <a:xfrm>
            <a:off x="6936855" y="996308"/>
            <a:ext cx="1138555" cy="584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292"/>
            <a:r>
              <a:rPr lang="en-GB" sz="1600" dirty="0">
                <a:solidFill>
                  <a:srgbClr val="4F81BD"/>
                </a:solidFill>
                <a:latin typeface="Calibri"/>
              </a:rPr>
              <a:t>M1B - roles</a:t>
            </a:r>
          </a:p>
          <a:p>
            <a:pPr algn="ctr" defTabSz="1219292"/>
            <a:r>
              <a:rPr lang="en-GB" sz="1600" dirty="0">
                <a:solidFill>
                  <a:srgbClr val="4F81BD"/>
                </a:solidFill>
                <a:latin typeface="Calibri"/>
              </a:rPr>
              <a:t>Q2 2020</a:t>
            </a:r>
          </a:p>
        </p:txBody>
      </p:sp>
      <p:sp>
        <p:nvSpPr>
          <p:cNvPr id="65" name="Tekstboks 64"/>
          <p:cNvSpPr txBox="1"/>
          <p:nvPr/>
        </p:nvSpPr>
        <p:spPr>
          <a:xfrm>
            <a:off x="9059936" y="1034263"/>
            <a:ext cx="1036070" cy="584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292"/>
            <a:r>
              <a:rPr lang="en-GB" sz="1600" dirty="0">
                <a:solidFill>
                  <a:srgbClr val="4F81BD"/>
                </a:solidFill>
                <a:latin typeface="Calibri"/>
              </a:rPr>
              <a:t>M2 - </a:t>
            </a:r>
            <a:r>
              <a:rPr lang="en-GB" sz="1600" dirty="0" err="1">
                <a:solidFill>
                  <a:srgbClr val="4F81BD"/>
                </a:solidFill>
                <a:latin typeface="Calibri"/>
              </a:rPr>
              <a:t>aFRR</a:t>
            </a:r>
            <a:endParaRPr lang="en-GB" sz="1600" dirty="0">
              <a:solidFill>
                <a:srgbClr val="4F81BD"/>
              </a:solidFill>
              <a:latin typeface="Calibri"/>
            </a:endParaRPr>
          </a:p>
          <a:p>
            <a:pPr algn="ctr" defTabSz="1219292"/>
            <a:r>
              <a:rPr lang="en-GB" sz="1600" dirty="0">
                <a:solidFill>
                  <a:srgbClr val="4F81BD"/>
                </a:solidFill>
                <a:latin typeface="Calibri"/>
              </a:rPr>
              <a:t>Q1 2021</a:t>
            </a:r>
          </a:p>
        </p:txBody>
      </p:sp>
      <p:sp>
        <p:nvSpPr>
          <p:cNvPr id="66" name="Tekstboks 65"/>
          <p:cNvSpPr txBox="1"/>
          <p:nvPr/>
        </p:nvSpPr>
        <p:spPr>
          <a:xfrm>
            <a:off x="3458080" y="1766905"/>
            <a:ext cx="890167" cy="338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92"/>
            <a:r>
              <a:rPr lang="en-GB" sz="1600" dirty="0">
                <a:solidFill>
                  <a:srgbClr val="4F81BD"/>
                </a:solidFill>
                <a:latin typeface="Calibri"/>
              </a:rPr>
              <a:t>Q2 2019</a:t>
            </a:r>
          </a:p>
        </p:txBody>
      </p:sp>
      <p:sp>
        <p:nvSpPr>
          <p:cNvPr id="68" name="Tekstboks 65"/>
          <p:cNvSpPr txBox="1"/>
          <p:nvPr/>
        </p:nvSpPr>
        <p:spPr>
          <a:xfrm>
            <a:off x="4934734" y="1749638"/>
            <a:ext cx="890167" cy="338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92"/>
            <a:r>
              <a:rPr lang="en-GB" sz="1600" dirty="0">
                <a:solidFill>
                  <a:srgbClr val="4F81BD"/>
                </a:solidFill>
                <a:latin typeface="Calibri"/>
              </a:rPr>
              <a:t>Q4 2019</a:t>
            </a:r>
          </a:p>
        </p:txBody>
      </p:sp>
      <p:sp>
        <p:nvSpPr>
          <p:cNvPr id="78" name="Tekstboks 65"/>
          <p:cNvSpPr txBox="1"/>
          <p:nvPr/>
        </p:nvSpPr>
        <p:spPr>
          <a:xfrm>
            <a:off x="8323801" y="1705230"/>
            <a:ext cx="890167" cy="338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92"/>
            <a:r>
              <a:rPr lang="en-GB" sz="1600" dirty="0">
                <a:solidFill>
                  <a:srgbClr val="4F81BD"/>
                </a:solidFill>
                <a:latin typeface="Calibri"/>
              </a:rPr>
              <a:t>Q4 2020</a:t>
            </a:r>
          </a:p>
        </p:txBody>
      </p:sp>
      <p:sp>
        <p:nvSpPr>
          <p:cNvPr id="80" name="Tekstboks 45"/>
          <p:cNvSpPr txBox="1"/>
          <p:nvPr/>
        </p:nvSpPr>
        <p:spPr>
          <a:xfrm>
            <a:off x="545554" y="1145618"/>
            <a:ext cx="1089428" cy="4800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noAutofit/>
          </a:bodyPr>
          <a:lstStyle/>
          <a:p>
            <a:pPr defTabSz="1219292"/>
            <a:r>
              <a:rPr lang="en-GB" sz="933" b="1" dirty="0">
                <a:solidFill>
                  <a:prstClr val="black"/>
                </a:solidFill>
                <a:latin typeface="Calibri"/>
              </a:rPr>
              <a:t>Nordic functions</a:t>
            </a:r>
          </a:p>
        </p:txBody>
      </p:sp>
      <p:sp>
        <p:nvSpPr>
          <p:cNvPr id="82" name="Tekstboks 39"/>
          <p:cNvSpPr txBox="1"/>
          <p:nvPr/>
        </p:nvSpPr>
        <p:spPr>
          <a:xfrm>
            <a:off x="534740" y="2159513"/>
            <a:ext cx="1102260" cy="4800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noAutofit/>
          </a:bodyPr>
          <a:lstStyle/>
          <a:p>
            <a:pPr defTabSz="1219292"/>
            <a:r>
              <a:rPr lang="en-GB" sz="933" b="1" dirty="0">
                <a:solidFill>
                  <a:prstClr val="black"/>
                </a:solidFill>
                <a:latin typeface="Calibri"/>
              </a:rPr>
              <a:t>Existing state</a:t>
            </a:r>
          </a:p>
        </p:txBody>
      </p:sp>
      <p:sp>
        <p:nvSpPr>
          <p:cNvPr id="83" name="Tekstboks 24"/>
          <p:cNvSpPr txBox="1"/>
          <p:nvPr/>
        </p:nvSpPr>
        <p:spPr>
          <a:xfrm>
            <a:off x="545554" y="2671264"/>
            <a:ext cx="1089124" cy="48009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pPr defTabSz="1219292"/>
            <a:r>
              <a:rPr lang="en-GB" sz="933" b="1" dirty="0">
                <a:solidFill>
                  <a:schemeClr val="bg1"/>
                </a:solidFill>
                <a:latin typeface="Calibri"/>
              </a:rPr>
              <a:t>New state</a:t>
            </a:r>
          </a:p>
        </p:txBody>
      </p:sp>
      <p:sp>
        <p:nvSpPr>
          <p:cNvPr id="85" name="Tekstboks 27"/>
          <p:cNvSpPr txBox="1"/>
          <p:nvPr/>
        </p:nvSpPr>
        <p:spPr>
          <a:xfrm>
            <a:off x="545706" y="1647762"/>
            <a:ext cx="1089124" cy="48009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pPr defTabSz="1219292"/>
            <a:r>
              <a:rPr lang="en-GB" sz="933" b="1" dirty="0">
                <a:solidFill>
                  <a:prstClr val="white"/>
                </a:solidFill>
                <a:latin typeface="Calibri"/>
              </a:rPr>
              <a:t>European function</a:t>
            </a:r>
          </a:p>
        </p:txBody>
      </p:sp>
      <p:sp>
        <p:nvSpPr>
          <p:cNvPr id="55" name="Tekstboks 63"/>
          <p:cNvSpPr txBox="1"/>
          <p:nvPr/>
        </p:nvSpPr>
        <p:spPr>
          <a:xfrm>
            <a:off x="6178277" y="1491009"/>
            <a:ext cx="890167" cy="584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292"/>
            <a:r>
              <a:rPr lang="en-GB" sz="1600" dirty="0">
                <a:solidFill>
                  <a:srgbClr val="4F81BD"/>
                </a:solidFill>
                <a:latin typeface="Calibri"/>
              </a:rPr>
              <a:t>M1A - IT</a:t>
            </a:r>
          </a:p>
          <a:p>
            <a:pPr algn="ctr" defTabSz="1219292"/>
            <a:r>
              <a:rPr lang="en-GB" sz="1600" dirty="0">
                <a:solidFill>
                  <a:srgbClr val="4F81BD"/>
                </a:solidFill>
                <a:latin typeface="Calibri"/>
              </a:rPr>
              <a:t>Q1 2020</a:t>
            </a:r>
          </a:p>
        </p:txBody>
      </p:sp>
      <p:sp>
        <p:nvSpPr>
          <p:cNvPr id="23" name="Tekstboks 22"/>
          <p:cNvSpPr txBox="1"/>
          <p:nvPr/>
        </p:nvSpPr>
        <p:spPr>
          <a:xfrm>
            <a:off x="5380808" y="2369613"/>
            <a:ext cx="1139840" cy="3841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6019" tIns="48010" rIns="96019" bIns="48010" rtlCol="0" anchor="ctr" anchorCtr="0">
            <a:spAutoFit/>
          </a:bodyPr>
          <a:lstStyle/>
          <a:p>
            <a:pPr defTabSz="1219292"/>
            <a:r>
              <a:rPr lang="en-GB" sz="933" b="1" dirty="0">
                <a:solidFill>
                  <a:prstClr val="black"/>
                </a:solidFill>
                <a:latin typeface="Calibri"/>
              </a:rPr>
              <a:t>Common capacity market </a:t>
            </a:r>
            <a:r>
              <a:rPr lang="en-GB" sz="933" b="1" dirty="0" err="1">
                <a:solidFill>
                  <a:prstClr val="black"/>
                </a:solidFill>
                <a:latin typeface="Calibri"/>
              </a:rPr>
              <a:t>mFRR</a:t>
            </a:r>
            <a:r>
              <a:rPr lang="en-GB" sz="933" b="1" dirty="0">
                <a:solidFill>
                  <a:prstClr val="black"/>
                </a:solidFill>
                <a:latin typeface="Calibri"/>
              </a:rPr>
              <a:t>.  </a:t>
            </a:r>
          </a:p>
        </p:txBody>
      </p:sp>
      <p:sp>
        <p:nvSpPr>
          <p:cNvPr id="24" name="Tekstboks 23"/>
          <p:cNvSpPr txBox="1"/>
          <p:nvPr/>
        </p:nvSpPr>
        <p:spPr>
          <a:xfrm>
            <a:off x="4204105" y="2810327"/>
            <a:ext cx="1172881" cy="3841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6019" tIns="48010" rIns="96019" bIns="48010" rtlCol="0" anchor="ctr" anchorCtr="0">
            <a:spAutoFit/>
          </a:bodyPr>
          <a:lstStyle/>
          <a:p>
            <a:pPr defTabSz="1219292"/>
            <a:r>
              <a:rPr lang="en-GB" sz="933" b="1" dirty="0">
                <a:solidFill>
                  <a:prstClr val="black"/>
                </a:solidFill>
                <a:latin typeface="Calibri"/>
              </a:rPr>
              <a:t>Common capacity market </a:t>
            </a:r>
            <a:r>
              <a:rPr lang="en-GB" sz="933" b="1" dirty="0" err="1">
                <a:solidFill>
                  <a:prstClr val="black"/>
                </a:solidFill>
                <a:latin typeface="Calibri"/>
              </a:rPr>
              <a:t>aFRR</a:t>
            </a:r>
            <a:r>
              <a:rPr lang="en-GB" sz="933" b="1" dirty="0">
                <a:solidFill>
                  <a:prstClr val="black"/>
                </a:solidFill>
                <a:latin typeface="Calibri"/>
              </a:rPr>
              <a:t>.</a:t>
            </a:r>
          </a:p>
        </p:txBody>
      </p:sp>
      <p:cxnSp>
        <p:nvCxnSpPr>
          <p:cNvPr id="67" name="Lige forbindelse 62"/>
          <p:cNvCxnSpPr/>
          <p:nvPr/>
        </p:nvCxnSpPr>
        <p:spPr>
          <a:xfrm>
            <a:off x="8833513" y="2016348"/>
            <a:ext cx="0" cy="4140378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kstboks 27"/>
          <p:cNvSpPr txBox="1"/>
          <p:nvPr/>
        </p:nvSpPr>
        <p:spPr>
          <a:xfrm>
            <a:off x="9562803" y="4671041"/>
            <a:ext cx="1789534" cy="4800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6019" tIns="48010" rIns="96019" bIns="48010" rtlCol="0" anchor="ctr" anchorCtr="0">
            <a:noAutofit/>
          </a:bodyPr>
          <a:lstStyle/>
          <a:p>
            <a:pPr defTabSz="1219292"/>
            <a:r>
              <a:rPr lang="en-GB" sz="933" b="1" dirty="0">
                <a:solidFill>
                  <a:prstClr val="black"/>
                </a:solidFill>
                <a:latin typeface="Calibri"/>
              </a:rPr>
              <a:t>Nordic AOF for </a:t>
            </a:r>
            <a:r>
              <a:rPr lang="en-GB" sz="933" b="1" dirty="0" err="1">
                <a:solidFill>
                  <a:prstClr val="black"/>
                </a:solidFill>
                <a:latin typeface="Calibri"/>
              </a:rPr>
              <a:t>aFRR</a:t>
            </a:r>
            <a:r>
              <a:rPr lang="en-GB" sz="933" b="1" dirty="0">
                <a:solidFill>
                  <a:prstClr val="black"/>
                </a:solidFill>
                <a:latin typeface="Calibri"/>
              </a:rPr>
              <a:t> Energy</a:t>
            </a:r>
          </a:p>
        </p:txBody>
      </p:sp>
      <p:sp>
        <p:nvSpPr>
          <p:cNvPr id="29" name="Tekstboks 28"/>
          <p:cNvSpPr txBox="1"/>
          <p:nvPr/>
        </p:nvSpPr>
        <p:spPr>
          <a:xfrm>
            <a:off x="9577972" y="5830015"/>
            <a:ext cx="2479032" cy="480097"/>
          </a:xfrm>
          <a:prstGeom prst="rect">
            <a:avLst/>
          </a:prstGeom>
          <a:solidFill>
            <a:schemeClr val="accent6"/>
          </a:solidFill>
        </p:spPr>
        <p:txBody>
          <a:bodyPr wrap="square" lIns="96019" tIns="48010" rIns="96019" bIns="48010" rtlCol="0" anchor="ctr" anchorCtr="0">
            <a:noAutofit/>
          </a:bodyPr>
          <a:lstStyle/>
          <a:p>
            <a:pPr defTabSz="1219292"/>
            <a:r>
              <a:rPr lang="en-GB" sz="933" b="1" dirty="0">
                <a:solidFill>
                  <a:schemeClr val="bg1"/>
                </a:solidFill>
                <a:latin typeface="Calibri"/>
              </a:rPr>
              <a:t>ACE based Balancing</a:t>
            </a:r>
          </a:p>
        </p:txBody>
      </p:sp>
      <p:sp>
        <p:nvSpPr>
          <p:cNvPr id="44" name="Tekstboks 43"/>
          <p:cNvSpPr txBox="1"/>
          <p:nvPr/>
        </p:nvSpPr>
        <p:spPr>
          <a:xfrm>
            <a:off x="9572771" y="5262839"/>
            <a:ext cx="2484234" cy="480097"/>
          </a:xfrm>
          <a:prstGeom prst="rect">
            <a:avLst/>
          </a:prstGeom>
          <a:solidFill>
            <a:schemeClr val="accent6"/>
          </a:solidFill>
        </p:spPr>
        <p:txBody>
          <a:bodyPr wrap="square" lIns="96019" tIns="48010" rIns="96019" bIns="48010" rtlCol="0" anchor="ctr" anchorCtr="0">
            <a:noAutofit/>
          </a:bodyPr>
          <a:lstStyle/>
          <a:p>
            <a:pPr defTabSz="1219292"/>
            <a:r>
              <a:rPr lang="en-GB" sz="933" b="1" dirty="0">
                <a:solidFill>
                  <a:schemeClr val="bg1"/>
                </a:solidFill>
                <a:latin typeface="Calibri"/>
              </a:rPr>
              <a:t>NEW settlement of unintended exchange between TSO’s (Scheduled </a:t>
            </a:r>
            <a:r>
              <a:rPr lang="en-GB" sz="933" b="1" dirty="0" err="1">
                <a:solidFill>
                  <a:schemeClr val="bg1"/>
                </a:solidFill>
                <a:latin typeface="Calibri"/>
              </a:rPr>
              <a:t>mFRR</a:t>
            </a:r>
            <a:r>
              <a:rPr lang="en-GB" sz="933" b="1" dirty="0">
                <a:solidFill>
                  <a:schemeClr val="bg1"/>
                </a:solidFill>
                <a:latin typeface="Calibri"/>
              </a:rPr>
              <a:t> and </a:t>
            </a:r>
            <a:r>
              <a:rPr lang="en-GB" sz="933" b="1" dirty="0" err="1">
                <a:solidFill>
                  <a:schemeClr val="bg1"/>
                </a:solidFill>
                <a:latin typeface="Calibri"/>
              </a:rPr>
              <a:t>aFRR</a:t>
            </a:r>
            <a:r>
              <a:rPr lang="en-GB" sz="933" b="1" dirty="0">
                <a:solidFill>
                  <a:schemeClr val="bg1"/>
                </a:solidFill>
                <a:latin typeface="Calibri"/>
              </a:rPr>
              <a:t> as intended exch.)</a:t>
            </a:r>
          </a:p>
        </p:txBody>
      </p:sp>
      <p:sp>
        <p:nvSpPr>
          <p:cNvPr id="46" name="Tekstboks 45"/>
          <p:cNvSpPr txBox="1"/>
          <p:nvPr/>
        </p:nvSpPr>
        <p:spPr>
          <a:xfrm>
            <a:off x="7436903" y="3468877"/>
            <a:ext cx="3915436" cy="4800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wrap="square" lIns="96019" tIns="48010" rIns="96019" bIns="48010" rtlCol="0" anchor="ctr" anchorCtr="0">
            <a:noAutofit/>
          </a:bodyPr>
          <a:lstStyle/>
          <a:p>
            <a:pPr defTabSz="1219292"/>
            <a:r>
              <a:rPr lang="en-GB" sz="933" b="1" dirty="0">
                <a:solidFill>
                  <a:prstClr val="black"/>
                </a:solidFill>
                <a:latin typeface="Calibri"/>
              </a:rPr>
              <a:t>Nordic AOF for </a:t>
            </a:r>
            <a:r>
              <a:rPr lang="en-GB" sz="933" b="1" dirty="0" err="1">
                <a:solidFill>
                  <a:prstClr val="black"/>
                </a:solidFill>
                <a:latin typeface="Calibri"/>
              </a:rPr>
              <a:t>mFRR</a:t>
            </a:r>
            <a:endParaRPr lang="en-GB" sz="933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Tekstboks 26"/>
          <p:cNvSpPr txBox="1"/>
          <p:nvPr/>
        </p:nvSpPr>
        <p:spPr>
          <a:xfrm>
            <a:off x="9585355" y="4091555"/>
            <a:ext cx="2479031" cy="480097"/>
          </a:xfrm>
          <a:prstGeom prst="rect">
            <a:avLst/>
          </a:prstGeom>
          <a:solidFill>
            <a:schemeClr val="accent6"/>
          </a:solidFill>
        </p:spPr>
        <p:txBody>
          <a:bodyPr wrap="square" lIns="96019" tIns="48010" rIns="96019" bIns="48010" rtlCol="0" anchor="ctr" anchorCtr="0">
            <a:noAutofit/>
          </a:bodyPr>
          <a:lstStyle/>
          <a:p>
            <a:pPr defTabSz="1219292"/>
            <a:r>
              <a:rPr lang="en-GB" sz="933" b="1" dirty="0" err="1">
                <a:solidFill>
                  <a:schemeClr val="bg1"/>
                </a:solidFill>
                <a:latin typeface="Calibri"/>
              </a:rPr>
              <a:t>aFRR</a:t>
            </a:r>
            <a:r>
              <a:rPr lang="en-GB" sz="933" b="1" dirty="0">
                <a:solidFill>
                  <a:schemeClr val="bg1"/>
                </a:solidFill>
                <a:latin typeface="Calibri"/>
              </a:rPr>
              <a:t> Energy bids, free bids</a:t>
            </a:r>
          </a:p>
        </p:txBody>
      </p:sp>
      <p:sp>
        <p:nvSpPr>
          <p:cNvPr id="81" name="Tekstboks 27"/>
          <p:cNvSpPr txBox="1"/>
          <p:nvPr/>
        </p:nvSpPr>
        <p:spPr>
          <a:xfrm>
            <a:off x="11352338" y="3473073"/>
            <a:ext cx="712049" cy="48009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lIns="96019" tIns="48010" rIns="96019" bIns="48010" rtlCol="0" anchor="ctr" anchorCtr="0">
            <a:noAutofit/>
          </a:bodyPr>
          <a:lstStyle/>
          <a:p>
            <a:pPr algn="ctr" defTabSz="1219292"/>
            <a:r>
              <a:rPr lang="en-GB" sz="933" b="1" dirty="0">
                <a:solidFill>
                  <a:prstClr val="white"/>
                </a:solidFill>
                <a:latin typeface="Calibri"/>
              </a:rPr>
              <a:t>MARI</a:t>
            </a:r>
          </a:p>
        </p:txBody>
      </p:sp>
      <p:sp>
        <p:nvSpPr>
          <p:cNvPr id="84" name="Tekstboks 27"/>
          <p:cNvSpPr txBox="1"/>
          <p:nvPr/>
        </p:nvSpPr>
        <p:spPr>
          <a:xfrm>
            <a:off x="11352338" y="4671040"/>
            <a:ext cx="712049" cy="48009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lIns="96019" tIns="48010" rIns="96019" bIns="48010" rtlCol="0" anchor="ctr" anchorCtr="0">
            <a:noAutofit/>
          </a:bodyPr>
          <a:lstStyle/>
          <a:p>
            <a:pPr algn="ctr" defTabSz="1219292"/>
            <a:r>
              <a:rPr lang="en-GB" sz="933" b="1" dirty="0">
                <a:solidFill>
                  <a:prstClr val="white"/>
                </a:solidFill>
                <a:latin typeface="Calibri"/>
              </a:rPr>
              <a:t>PICASSO</a:t>
            </a:r>
          </a:p>
        </p:txBody>
      </p:sp>
      <p:sp>
        <p:nvSpPr>
          <p:cNvPr id="40" name="Tekstboks 39"/>
          <p:cNvSpPr txBox="1"/>
          <p:nvPr/>
        </p:nvSpPr>
        <p:spPr>
          <a:xfrm>
            <a:off x="406747" y="5830015"/>
            <a:ext cx="7168121" cy="4800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 anchorCtr="0">
            <a:noAutofit/>
          </a:bodyPr>
          <a:lstStyle/>
          <a:p>
            <a:pPr defTabSz="1219292"/>
            <a:r>
              <a:rPr lang="en-GB" sz="933" b="1" dirty="0">
                <a:solidFill>
                  <a:prstClr val="black"/>
                </a:solidFill>
                <a:latin typeface="Calibri"/>
              </a:rPr>
              <a:t>Frequency based Balancing</a:t>
            </a:r>
          </a:p>
        </p:txBody>
      </p:sp>
      <p:sp>
        <p:nvSpPr>
          <p:cNvPr id="43" name="Tekstboks 42"/>
          <p:cNvSpPr txBox="1"/>
          <p:nvPr/>
        </p:nvSpPr>
        <p:spPr>
          <a:xfrm>
            <a:off x="425597" y="5255480"/>
            <a:ext cx="7149273" cy="4800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 anchorCtr="0">
            <a:noAutofit/>
          </a:bodyPr>
          <a:lstStyle>
            <a:defPPr>
              <a:defRPr lang="sv-SE"/>
            </a:defPPr>
            <a:lvl1pPr>
              <a:defRPr sz="700"/>
            </a:lvl1pPr>
          </a:lstStyle>
          <a:p>
            <a:pPr defTabSz="1219292"/>
            <a:r>
              <a:rPr lang="en-GB" sz="933" b="1" dirty="0">
                <a:solidFill>
                  <a:prstClr val="black"/>
                </a:solidFill>
                <a:latin typeface="Calibri"/>
              </a:rPr>
              <a:t>Balancing Power exchange based on todays principles</a:t>
            </a:r>
          </a:p>
        </p:txBody>
      </p:sp>
      <p:sp>
        <p:nvSpPr>
          <p:cNvPr id="69" name="Tekstboks 46"/>
          <p:cNvSpPr txBox="1"/>
          <p:nvPr/>
        </p:nvSpPr>
        <p:spPr>
          <a:xfrm>
            <a:off x="422957" y="4671040"/>
            <a:ext cx="9139846" cy="4800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 anchorCtr="0">
            <a:noAutofit/>
          </a:bodyPr>
          <a:lstStyle/>
          <a:p>
            <a:pPr defTabSz="1219292"/>
            <a:r>
              <a:rPr lang="en-GB" sz="933" b="1" dirty="0">
                <a:solidFill>
                  <a:prstClr val="black"/>
                </a:solidFill>
                <a:latin typeface="Calibri"/>
              </a:rPr>
              <a:t>Pro-rata </a:t>
            </a:r>
            <a:r>
              <a:rPr lang="en-GB" sz="933" b="1" dirty="0" err="1">
                <a:solidFill>
                  <a:prstClr val="black"/>
                </a:solidFill>
                <a:latin typeface="Calibri"/>
              </a:rPr>
              <a:t>aFRR</a:t>
            </a:r>
            <a:r>
              <a:rPr lang="en-GB" sz="933" b="1" dirty="0">
                <a:solidFill>
                  <a:prstClr val="black"/>
                </a:solidFill>
                <a:latin typeface="Calibri"/>
              </a:rPr>
              <a:t> based on frequency</a:t>
            </a:r>
          </a:p>
        </p:txBody>
      </p:sp>
      <p:sp>
        <p:nvSpPr>
          <p:cNvPr id="47" name="Tekstboks 46"/>
          <p:cNvSpPr txBox="1"/>
          <p:nvPr/>
        </p:nvSpPr>
        <p:spPr>
          <a:xfrm>
            <a:off x="425598" y="3477270"/>
            <a:ext cx="6160710" cy="4800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 anchorCtr="0">
            <a:noAutofit/>
          </a:bodyPr>
          <a:lstStyle/>
          <a:p>
            <a:pPr defTabSz="1219292"/>
            <a:r>
              <a:rPr lang="en-GB" sz="933" b="1" dirty="0">
                <a:solidFill>
                  <a:prstClr val="black"/>
                </a:solidFill>
                <a:latin typeface="Calibri"/>
              </a:rPr>
              <a:t>Manual operator decisions from the frequency leader</a:t>
            </a:r>
          </a:p>
        </p:txBody>
      </p:sp>
      <p:sp>
        <p:nvSpPr>
          <p:cNvPr id="30" name="TekstSylinder 29"/>
          <p:cNvSpPr txBox="1"/>
          <p:nvPr/>
        </p:nvSpPr>
        <p:spPr>
          <a:xfrm>
            <a:off x="6545890" y="3753089"/>
            <a:ext cx="896226" cy="326712"/>
          </a:xfrm>
          <a:prstGeom prst="rect">
            <a:avLst/>
          </a:prstGeom>
          <a:noFill/>
        </p:spPr>
        <p:txBody>
          <a:bodyPr wrap="none" lIns="96019" tIns="48010" rIns="96019" bIns="48010" rtlCol="0">
            <a:noAutofit/>
          </a:bodyPr>
          <a:lstStyle/>
          <a:p>
            <a:pPr defTabSz="1219292"/>
            <a:r>
              <a:rPr lang="en-GB" sz="933" dirty="0">
                <a:solidFill>
                  <a:prstClr val="black"/>
                </a:solidFill>
                <a:latin typeface="Calibri"/>
              </a:rPr>
              <a:t>Trial operation</a:t>
            </a:r>
          </a:p>
        </p:txBody>
      </p:sp>
      <p:sp>
        <p:nvSpPr>
          <p:cNvPr id="45" name="Tekstboks 44"/>
          <p:cNvSpPr txBox="1"/>
          <p:nvPr/>
        </p:nvSpPr>
        <p:spPr>
          <a:xfrm>
            <a:off x="7464326" y="5255480"/>
            <a:ext cx="2108444" cy="4800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96019" tIns="48010" rIns="96019" bIns="48010" rtlCol="0" anchor="ctr" anchorCtr="0">
            <a:noAutofit/>
          </a:bodyPr>
          <a:lstStyle>
            <a:defPPr>
              <a:defRPr lang="sv-SE"/>
            </a:defPPr>
            <a:lvl1pPr>
              <a:defRPr sz="700"/>
            </a:lvl1pPr>
          </a:lstStyle>
          <a:p>
            <a:pPr defTabSz="1219292"/>
            <a:r>
              <a:rPr lang="en-GB" sz="933" b="1" dirty="0">
                <a:solidFill>
                  <a:prstClr val="black"/>
                </a:solidFill>
                <a:latin typeface="Calibri"/>
              </a:rPr>
              <a:t>Balancing Power exchange based on 15 min resolution (TSO-TSO) (Scheduled </a:t>
            </a:r>
            <a:r>
              <a:rPr lang="en-GB" sz="933" b="1" dirty="0" err="1">
                <a:solidFill>
                  <a:prstClr val="black"/>
                </a:solidFill>
                <a:latin typeface="Calibri"/>
              </a:rPr>
              <a:t>mFRR</a:t>
            </a:r>
            <a:r>
              <a:rPr lang="en-GB" sz="933" b="1" dirty="0">
                <a:solidFill>
                  <a:prstClr val="black"/>
                </a:solidFill>
                <a:latin typeface="Calibri"/>
              </a:rPr>
              <a:t> as intended)</a:t>
            </a:r>
          </a:p>
        </p:txBody>
      </p:sp>
      <p:sp>
        <p:nvSpPr>
          <p:cNvPr id="48" name="Tekstboks 39"/>
          <p:cNvSpPr txBox="1"/>
          <p:nvPr/>
        </p:nvSpPr>
        <p:spPr>
          <a:xfrm>
            <a:off x="7464323" y="5830015"/>
            <a:ext cx="2098482" cy="4800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96019" tIns="48010" rIns="96019" bIns="48010" rtlCol="0" anchor="ctr" anchorCtr="0">
            <a:noAutofit/>
          </a:bodyPr>
          <a:lstStyle/>
          <a:p>
            <a:pPr defTabSz="1219292"/>
            <a:r>
              <a:rPr lang="en-GB" sz="933" b="1" dirty="0">
                <a:solidFill>
                  <a:prstClr val="black"/>
                </a:solidFill>
                <a:latin typeface="Calibri"/>
              </a:rPr>
              <a:t>Partly ACE-based balancing (</a:t>
            </a:r>
            <a:r>
              <a:rPr lang="en-GB" sz="933" b="1" dirty="0" err="1">
                <a:solidFill>
                  <a:prstClr val="black"/>
                </a:solidFill>
                <a:latin typeface="Calibri"/>
              </a:rPr>
              <a:t>mFRR</a:t>
            </a:r>
            <a:r>
              <a:rPr lang="en-GB" sz="933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71" name="Rektangel 70"/>
          <p:cNvSpPr/>
          <p:nvPr/>
        </p:nvSpPr>
        <p:spPr>
          <a:xfrm>
            <a:off x="6598253" y="3468877"/>
            <a:ext cx="866624" cy="480097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>
                <a:lumMod val="8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9" tIns="48010" rIns="96019" bIns="48010" rtlCol="0" anchor="ctr">
            <a:noAutofit/>
          </a:bodyPr>
          <a:lstStyle/>
          <a:p>
            <a:pPr algn="ctr" defTabSz="1219292"/>
            <a:endParaRPr lang="en-GB" sz="2399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3" name="Lige forbindelse 62"/>
          <p:cNvCxnSpPr>
            <a:stCxn id="65" idx="2"/>
          </p:cNvCxnSpPr>
          <p:nvPr/>
        </p:nvCxnSpPr>
        <p:spPr>
          <a:xfrm>
            <a:off x="9577970" y="1649941"/>
            <a:ext cx="0" cy="4660172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Lige forbindelse 62"/>
          <p:cNvCxnSpPr/>
          <p:nvPr/>
        </p:nvCxnSpPr>
        <p:spPr>
          <a:xfrm flipH="1">
            <a:off x="7484674" y="1542530"/>
            <a:ext cx="1" cy="4767581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Lige forbindelse 33"/>
          <p:cNvCxnSpPr/>
          <p:nvPr/>
        </p:nvCxnSpPr>
        <p:spPr>
          <a:xfrm>
            <a:off x="3769587" y="2053291"/>
            <a:ext cx="0" cy="4256822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Lige forbindelse 62"/>
          <p:cNvCxnSpPr/>
          <p:nvPr/>
        </p:nvCxnSpPr>
        <p:spPr>
          <a:xfrm>
            <a:off x="6609067" y="2016349"/>
            <a:ext cx="0" cy="4293765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Lige forbindelse 33"/>
          <p:cNvCxnSpPr/>
          <p:nvPr/>
        </p:nvCxnSpPr>
        <p:spPr>
          <a:xfrm>
            <a:off x="5376061" y="2053291"/>
            <a:ext cx="0" cy="4256822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ruta 1"/>
          <p:cNvSpPr txBox="1"/>
          <p:nvPr/>
        </p:nvSpPr>
        <p:spPr>
          <a:xfrm>
            <a:off x="3793331" y="261442"/>
            <a:ext cx="5583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The road </a:t>
            </a:r>
            <a:r>
              <a:rPr lang="sv-SE" dirty="0" err="1"/>
              <a:t>map</a:t>
            </a:r>
            <a:r>
              <a:rPr lang="sv-SE" dirty="0"/>
              <a:t> is </a:t>
            </a:r>
            <a:r>
              <a:rPr lang="sv-SE" dirty="0" err="1"/>
              <a:t>subject</a:t>
            </a:r>
            <a:r>
              <a:rPr lang="sv-SE" dirty="0"/>
              <a:t> to </a:t>
            </a:r>
            <a:r>
              <a:rPr lang="sv-SE" dirty="0" err="1"/>
              <a:t>change</a:t>
            </a:r>
            <a:r>
              <a:rPr lang="sv-SE" dirty="0"/>
              <a:t> – </a:t>
            </a:r>
            <a:r>
              <a:rPr lang="sv-SE" dirty="0" err="1"/>
              <a:t>will</a:t>
            </a:r>
            <a:r>
              <a:rPr lang="sv-SE" dirty="0"/>
              <a:t> be </a:t>
            </a:r>
            <a:r>
              <a:rPr lang="sv-SE" dirty="0" err="1"/>
              <a:t>updated</a:t>
            </a:r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55153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aFRR</a:t>
            </a:r>
            <a:r>
              <a:rPr lang="sv-SE" dirty="0"/>
              <a:t> </a:t>
            </a:r>
            <a:r>
              <a:rPr lang="sv-SE" dirty="0" err="1"/>
              <a:t>Capacity</a:t>
            </a:r>
            <a:r>
              <a:rPr lang="sv-SE" dirty="0"/>
              <a:t> Market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Huge </a:t>
            </a:r>
            <a:r>
              <a:rPr lang="sv-SE" dirty="0" err="1"/>
              <a:t>benefits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common </a:t>
            </a:r>
            <a:r>
              <a:rPr lang="sv-SE" dirty="0" err="1"/>
              <a:t>capacity</a:t>
            </a:r>
            <a:r>
              <a:rPr lang="sv-SE" dirty="0"/>
              <a:t> market – </a:t>
            </a:r>
            <a:r>
              <a:rPr lang="sv-SE" dirty="0" err="1"/>
              <a:t>continues</a:t>
            </a:r>
            <a:r>
              <a:rPr lang="sv-SE" dirty="0"/>
              <a:t> Nordic integration and </a:t>
            </a:r>
            <a:r>
              <a:rPr lang="sv-SE" dirty="0" err="1"/>
              <a:t>efficiency</a:t>
            </a:r>
            <a:endParaRPr lang="sv-SE" dirty="0"/>
          </a:p>
          <a:p>
            <a:r>
              <a:rPr lang="sv-SE" dirty="0"/>
              <a:t>IT </a:t>
            </a:r>
            <a:r>
              <a:rPr lang="sv-SE" dirty="0" err="1"/>
              <a:t>development</a:t>
            </a:r>
            <a:r>
              <a:rPr lang="sv-SE" dirty="0"/>
              <a:t> </a:t>
            </a:r>
            <a:r>
              <a:rPr lang="sv-SE" dirty="0" err="1"/>
              <a:t>according</a:t>
            </a:r>
            <a:r>
              <a:rPr lang="sv-SE" dirty="0"/>
              <a:t> to plan</a:t>
            </a:r>
          </a:p>
          <a:p>
            <a:r>
              <a:rPr lang="en-US" dirty="0"/>
              <a:t>Proposal for Nordic aFRR capacity market and cross-zonal capacity allocation methodology submitted to Nordic NRAs for regulatory approval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2282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ktangel 24"/>
          <p:cNvSpPr/>
          <p:nvPr/>
        </p:nvSpPr>
        <p:spPr>
          <a:xfrm>
            <a:off x="479663" y="5113106"/>
            <a:ext cx="11567517" cy="12401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444" fontAlgn="auto">
              <a:spcBef>
                <a:spcPts val="0"/>
              </a:spcBef>
              <a:spcAft>
                <a:spcPts val="0"/>
              </a:spcAft>
              <a:defRPr/>
            </a:pPr>
            <a:endParaRPr lang="nb-NO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4" name="Rektangel 23"/>
          <p:cNvSpPr/>
          <p:nvPr/>
        </p:nvSpPr>
        <p:spPr>
          <a:xfrm>
            <a:off x="479662" y="3130516"/>
            <a:ext cx="11567518" cy="18578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444" fontAlgn="auto">
              <a:spcBef>
                <a:spcPts val="0"/>
              </a:spcBef>
              <a:spcAft>
                <a:spcPts val="0"/>
              </a:spcAft>
              <a:defRPr/>
            </a:pPr>
            <a:endParaRPr lang="nb-NO" sz="4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Rektangel 2"/>
          <p:cNvSpPr/>
          <p:nvPr/>
        </p:nvSpPr>
        <p:spPr>
          <a:xfrm>
            <a:off x="479663" y="1197546"/>
            <a:ext cx="11567520" cy="18272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444" fontAlgn="auto">
              <a:spcBef>
                <a:spcPts val="0"/>
              </a:spcBef>
              <a:spcAft>
                <a:spcPts val="0"/>
              </a:spcAft>
              <a:defRPr/>
            </a:pPr>
            <a:endParaRPr lang="nb-NO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3091" y="336280"/>
            <a:ext cx="10130437" cy="1149298"/>
          </a:xfrm>
        </p:spPr>
        <p:txBody>
          <a:bodyPr/>
          <a:lstStyle/>
          <a:p>
            <a:r>
              <a:rPr lang="en-GB" dirty="0"/>
              <a:t>Fundamental change in Nordic balancing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365" r="5158" b="1407"/>
          <a:stretch/>
        </p:blipFill>
        <p:spPr>
          <a:xfrm>
            <a:off x="1086759" y="3304660"/>
            <a:ext cx="3907846" cy="1545739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95288" y="1514370"/>
            <a:ext cx="1406947" cy="1169593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6639" y="1539325"/>
            <a:ext cx="1627967" cy="1195601"/>
          </a:xfrm>
          <a:prstGeom prst="rect">
            <a:avLst/>
          </a:prstGeom>
        </p:spPr>
      </p:pic>
      <p:sp>
        <p:nvSpPr>
          <p:cNvPr id="8" name="TekstSylinder 7"/>
          <p:cNvSpPr txBox="1"/>
          <p:nvPr/>
        </p:nvSpPr>
        <p:spPr>
          <a:xfrm>
            <a:off x="6198940" y="1249795"/>
            <a:ext cx="5954039" cy="5365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444" fontAlgn="auto">
              <a:spcBef>
                <a:spcPts val="0"/>
              </a:spcBef>
              <a:spcAft>
                <a:spcPts val="0"/>
              </a:spcAft>
              <a:buClr>
                <a:srgbClr val="ED1C24"/>
              </a:buClr>
              <a:defRPr/>
            </a:pPr>
            <a:endParaRPr lang="nb-NO" sz="1067" dirty="0">
              <a:solidFill>
                <a:srgbClr val="565659"/>
              </a:solidFill>
              <a:latin typeface="Arial"/>
              <a:cs typeface="+mn-cs"/>
            </a:endParaRPr>
          </a:p>
          <a:p>
            <a:pPr lvl="0">
              <a:buClr>
                <a:srgbClr val="ED1C24"/>
              </a:buClr>
              <a:defRPr/>
            </a:pPr>
            <a:r>
              <a:rPr lang="en-GB" sz="1400" dirty="0">
                <a:solidFill>
                  <a:srgbClr val="565659"/>
                </a:solidFill>
              </a:rPr>
              <a:t>From manual processes based om operator knowledge and experience to automated processes. Necessary due to increase in complexity, and requires: </a:t>
            </a:r>
          </a:p>
          <a:p>
            <a:pPr marL="1219444" lvl="1" indent="-609722">
              <a:buClr>
                <a:srgbClr val="ED1C24"/>
              </a:buClr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565659"/>
                </a:solidFill>
              </a:rPr>
              <a:t>Extensive change of control room processes</a:t>
            </a:r>
          </a:p>
          <a:p>
            <a:pPr marL="1219444" lvl="1" indent="-609722">
              <a:buClr>
                <a:srgbClr val="ED1C24"/>
              </a:buClr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565659"/>
                </a:solidFill>
              </a:rPr>
              <a:t>Formalization of knowledge and routines</a:t>
            </a:r>
          </a:p>
          <a:p>
            <a:pPr marL="1219444" lvl="1" indent="-609722">
              <a:buClr>
                <a:srgbClr val="ED1C24"/>
              </a:buClr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565659"/>
                </a:solidFill>
              </a:rPr>
              <a:t>Considerable IT-investments</a:t>
            </a:r>
          </a:p>
          <a:p>
            <a:pPr marL="1219444" lvl="1" indent="-609722">
              <a:buClr>
                <a:srgbClr val="ED1C24"/>
              </a:buClr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565659"/>
                </a:solidFill>
              </a:rPr>
              <a:t>Significant improvement in data quality</a:t>
            </a:r>
          </a:p>
          <a:p>
            <a:pPr defTabSz="1219444" fontAlgn="auto">
              <a:spcBef>
                <a:spcPts val="0"/>
              </a:spcBef>
              <a:spcAft>
                <a:spcPts val="0"/>
              </a:spcAft>
              <a:buClr>
                <a:srgbClr val="ED1C24"/>
              </a:buClr>
              <a:defRPr/>
            </a:pPr>
            <a:endParaRPr lang="en-GB" sz="1400" dirty="0">
              <a:solidFill>
                <a:srgbClr val="565659"/>
              </a:solidFill>
              <a:latin typeface="Arial"/>
              <a:cs typeface="+mn-cs"/>
            </a:endParaRPr>
          </a:p>
          <a:p>
            <a:pPr defTabSz="1219444" fontAlgn="auto">
              <a:spcBef>
                <a:spcPts val="0"/>
              </a:spcBef>
              <a:spcAft>
                <a:spcPts val="0"/>
              </a:spcAft>
              <a:buClr>
                <a:srgbClr val="ED1C24"/>
              </a:buClr>
              <a:defRPr/>
            </a:pPr>
            <a:r>
              <a:rPr lang="en-GB" sz="1400" dirty="0">
                <a:solidFill>
                  <a:srgbClr val="565659"/>
                </a:solidFill>
                <a:latin typeface="Arial"/>
                <a:cs typeface="+mn-cs"/>
              </a:rPr>
              <a:t>From control based on </a:t>
            </a:r>
            <a:r>
              <a:rPr lang="en-GB" sz="1400" dirty="0">
                <a:solidFill>
                  <a:srgbClr val="565659"/>
                </a:solidFill>
                <a:latin typeface="Arial"/>
              </a:rPr>
              <a:t>balance in synchronous area to </a:t>
            </a:r>
            <a:r>
              <a:rPr lang="en-GB" sz="1400" dirty="0">
                <a:solidFill>
                  <a:srgbClr val="565659"/>
                </a:solidFill>
                <a:latin typeface="Arial"/>
                <a:cs typeface="+mn-cs"/>
              </a:rPr>
              <a:t>control based on balance within each </a:t>
            </a:r>
            <a:r>
              <a:rPr lang="en-GB" sz="1400" dirty="0">
                <a:solidFill>
                  <a:srgbClr val="565659"/>
                </a:solidFill>
                <a:latin typeface="Arial"/>
              </a:rPr>
              <a:t>bid-area</a:t>
            </a:r>
            <a:endParaRPr lang="en-GB" sz="1400" dirty="0">
              <a:solidFill>
                <a:srgbClr val="565659"/>
              </a:solidFill>
              <a:latin typeface="Arial"/>
              <a:cs typeface="+mn-cs"/>
            </a:endParaRPr>
          </a:p>
          <a:p>
            <a:pPr marL="1219444" lvl="1" indent="-609722">
              <a:buClr>
                <a:srgbClr val="ED1C24"/>
              </a:buClr>
              <a:buFont typeface="Arial" panose="020B0604020202020204" pitchFamily="34" charset="0"/>
              <a:buChar char="•"/>
              <a:defRPr/>
            </a:pPr>
            <a:r>
              <a:rPr lang="en-GB" altLang="nb-NO" sz="1400" dirty="0">
                <a:solidFill>
                  <a:srgbClr val="565659"/>
                </a:solidFill>
                <a:latin typeface="Arial"/>
              </a:rPr>
              <a:t>Smaller building blocks a prerequisite for automated processes</a:t>
            </a:r>
          </a:p>
          <a:p>
            <a:pPr marL="1219444" lvl="1" indent="-609722">
              <a:buClr>
                <a:srgbClr val="ED1C24"/>
              </a:buClr>
              <a:buFont typeface="Arial" panose="020B0604020202020204" pitchFamily="34" charset="0"/>
              <a:buChar char="•"/>
              <a:defRPr/>
            </a:pPr>
            <a:r>
              <a:rPr lang="en-GB" altLang="nb-NO" sz="1400" dirty="0">
                <a:solidFill>
                  <a:srgbClr val="565659"/>
                </a:solidFill>
                <a:latin typeface="Arial"/>
              </a:rPr>
              <a:t>Provides consistency between authority and responsibility between TSOs </a:t>
            </a:r>
            <a:endParaRPr lang="en-GB" sz="1400" dirty="0">
              <a:solidFill>
                <a:srgbClr val="565659"/>
              </a:solidFill>
              <a:latin typeface="Arial"/>
              <a:cs typeface="+mn-cs"/>
            </a:endParaRPr>
          </a:p>
          <a:p>
            <a:pPr marL="1219444" lvl="1" indent="-609722" defTabSz="1219444" fontAlgn="auto">
              <a:spcBef>
                <a:spcPts val="0"/>
              </a:spcBef>
              <a:spcAft>
                <a:spcPts val="0"/>
              </a:spcAft>
              <a:buClr>
                <a:srgbClr val="ED1C24"/>
              </a:buClr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565659"/>
                </a:solidFill>
                <a:latin typeface="Arial"/>
                <a:cs typeface="+mn-cs"/>
              </a:rPr>
              <a:t>Basis for correct settlement and proper incentives</a:t>
            </a:r>
          </a:p>
          <a:p>
            <a:pPr marL="1219444" lvl="1" indent="-609722" defTabSz="1219444" fontAlgn="auto">
              <a:spcBef>
                <a:spcPts val="0"/>
              </a:spcBef>
              <a:spcAft>
                <a:spcPts val="0"/>
              </a:spcAft>
              <a:buClr>
                <a:srgbClr val="ED1C24"/>
              </a:buClr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565659"/>
                </a:solidFill>
                <a:latin typeface="Arial"/>
                <a:cs typeface="+mn-cs"/>
              </a:rPr>
              <a:t>Depending on regulatory approvals </a:t>
            </a:r>
          </a:p>
          <a:p>
            <a:pPr defTabSz="1219444" fontAlgn="auto">
              <a:spcBef>
                <a:spcPts val="0"/>
              </a:spcBef>
              <a:spcAft>
                <a:spcPts val="0"/>
              </a:spcAft>
              <a:buClr>
                <a:srgbClr val="ED1C24"/>
              </a:buClr>
              <a:defRPr/>
            </a:pPr>
            <a:endParaRPr lang="en-GB" sz="1600" dirty="0">
              <a:solidFill>
                <a:srgbClr val="565659"/>
              </a:solidFill>
              <a:latin typeface="Arial"/>
              <a:cs typeface="+mn-cs"/>
            </a:endParaRPr>
          </a:p>
          <a:p>
            <a:pPr marL="304861" indent="-304861" defTabSz="1219444" fontAlgn="auto">
              <a:spcBef>
                <a:spcPts val="0"/>
              </a:spcBef>
              <a:spcAft>
                <a:spcPts val="0"/>
              </a:spcAft>
              <a:buClr>
                <a:srgbClr val="ED1C24"/>
              </a:buClr>
              <a:buFont typeface="+mj-lt"/>
              <a:buAutoNum type="arabicPeriod" startAt="2"/>
              <a:defRPr/>
            </a:pPr>
            <a:endParaRPr lang="en-GB" sz="1600" dirty="0">
              <a:solidFill>
                <a:srgbClr val="565659"/>
              </a:solidFill>
              <a:latin typeface="Arial"/>
              <a:cs typeface="+mn-cs"/>
            </a:endParaRPr>
          </a:p>
          <a:p>
            <a:pPr defTabSz="1219444" fontAlgn="auto">
              <a:spcBef>
                <a:spcPts val="0"/>
              </a:spcBef>
              <a:spcAft>
                <a:spcPts val="0"/>
              </a:spcAft>
              <a:buClr>
                <a:srgbClr val="ED1C24"/>
              </a:buClr>
              <a:defRPr/>
            </a:pPr>
            <a:r>
              <a:rPr lang="en-GB" sz="1400" dirty="0">
                <a:solidFill>
                  <a:srgbClr val="565659"/>
                </a:solidFill>
                <a:latin typeface="Arial"/>
                <a:cs typeface="+mn-cs"/>
              </a:rPr>
              <a:t>From an ambitious roadmap in parallel with other major development in system operation – to an ambitious and realistic plan for implementation.</a:t>
            </a:r>
          </a:p>
          <a:p>
            <a:pPr defTabSz="1219444" fontAlgn="auto">
              <a:spcBef>
                <a:spcPts val="0"/>
              </a:spcBef>
              <a:spcAft>
                <a:spcPts val="0"/>
              </a:spcAft>
              <a:buClr>
                <a:srgbClr val="ED1C24"/>
              </a:buClr>
              <a:defRPr/>
            </a:pPr>
            <a:endParaRPr lang="nb-NO" sz="1600" dirty="0">
              <a:solidFill>
                <a:srgbClr val="565659"/>
              </a:solidFill>
              <a:latin typeface="Arial"/>
              <a:cs typeface="+mn-cs"/>
            </a:endParaRPr>
          </a:p>
          <a:p>
            <a:pPr marL="609722" indent="-609722" defTabSz="1219444" fontAlgn="auto">
              <a:spcBef>
                <a:spcPts val="0"/>
              </a:spcBef>
              <a:spcAft>
                <a:spcPts val="0"/>
              </a:spcAft>
              <a:buClr>
                <a:srgbClr val="ED1C24"/>
              </a:buClr>
              <a:buFont typeface="+mj-lt"/>
              <a:buAutoNum type="arabicPeriod"/>
              <a:defRPr/>
            </a:pPr>
            <a:endParaRPr lang="nb-NO" sz="1600" dirty="0">
              <a:solidFill>
                <a:srgbClr val="565659"/>
              </a:solidFill>
              <a:latin typeface="Arial"/>
              <a:cs typeface="+mn-cs"/>
            </a:endParaRPr>
          </a:p>
          <a:p>
            <a:pPr defTabSz="1219444" fontAlgn="auto">
              <a:spcBef>
                <a:spcPts val="0"/>
              </a:spcBef>
              <a:spcAft>
                <a:spcPts val="0"/>
              </a:spcAft>
              <a:buClr>
                <a:srgbClr val="ED1C24"/>
              </a:buClr>
              <a:defRPr/>
            </a:pPr>
            <a:endParaRPr lang="nb-NO" sz="1600" dirty="0">
              <a:solidFill>
                <a:srgbClr val="565659"/>
              </a:solidFill>
              <a:latin typeface="Arial"/>
              <a:cs typeface="+mn-cs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4218946" y="4426671"/>
            <a:ext cx="762312" cy="4237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444" fontAlgn="auto">
              <a:spcBef>
                <a:spcPts val="0"/>
              </a:spcBef>
              <a:spcAft>
                <a:spcPts val="0"/>
              </a:spcAft>
              <a:defRPr/>
            </a:pPr>
            <a:endParaRPr lang="nb-NO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2210505" y="4388187"/>
            <a:ext cx="966914" cy="468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444" fontAlgn="auto">
              <a:spcBef>
                <a:spcPts val="0"/>
              </a:spcBef>
              <a:spcAft>
                <a:spcPts val="0"/>
              </a:spcAft>
              <a:defRPr/>
            </a:pPr>
            <a:endParaRPr lang="nb-NO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" name="Pil høyre 3"/>
          <p:cNvSpPr/>
          <p:nvPr/>
        </p:nvSpPr>
        <p:spPr>
          <a:xfrm>
            <a:off x="2606550" y="2047639"/>
            <a:ext cx="787673" cy="22199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444" fontAlgn="auto">
              <a:spcBef>
                <a:spcPts val="0"/>
              </a:spcBef>
              <a:spcAft>
                <a:spcPts val="0"/>
              </a:spcAft>
              <a:defRPr/>
            </a:pPr>
            <a:endParaRPr lang="nb-NO" sz="2400">
              <a:solidFill>
                <a:srgbClr val="00B050"/>
              </a:solidFill>
              <a:latin typeface="Arial"/>
            </a:endParaRPr>
          </a:p>
        </p:txBody>
      </p:sp>
      <p:sp>
        <p:nvSpPr>
          <p:cNvPr id="12" name="TekstSylinder 11"/>
          <p:cNvSpPr txBox="1"/>
          <p:nvPr/>
        </p:nvSpPr>
        <p:spPr>
          <a:xfrm>
            <a:off x="2422942" y="5376013"/>
            <a:ext cx="1240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444" fontAlgn="auto">
              <a:spcBef>
                <a:spcPts val="0"/>
              </a:spcBef>
              <a:spcAft>
                <a:spcPts val="0"/>
              </a:spcAft>
              <a:buClr>
                <a:srgbClr val="ED1C24"/>
              </a:buClr>
              <a:defRPr/>
            </a:pPr>
            <a:r>
              <a:rPr lang="nb-NO" sz="1200" dirty="0">
                <a:solidFill>
                  <a:srgbClr val="565659"/>
                </a:solidFill>
                <a:latin typeface="Arial"/>
                <a:cs typeface="+mn-cs"/>
              </a:rPr>
              <a:t>1.Generation </a:t>
            </a:r>
            <a:r>
              <a:rPr lang="nb-NO" sz="1200" dirty="0" err="1">
                <a:solidFill>
                  <a:srgbClr val="565659"/>
                </a:solidFill>
                <a:latin typeface="Arial"/>
                <a:cs typeface="+mn-cs"/>
              </a:rPr>
              <a:t>mACE</a:t>
            </a:r>
            <a:endParaRPr lang="nb-NO" sz="1200" dirty="0">
              <a:solidFill>
                <a:srgbClr val="565659"/>
              </a:solidFill>
              <a:latin typeface="Arial"/>
              <a:cs typeface="+mn-cs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1288118" y="5387075"/>
            <a:ext cx="1118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444" fontAlgn="auto">
              <a:spcBef>
                <a:spcPts val="0"/>
              </a:spcBef>
              <a:spcAft>
                <a:spcPts val="0"/>
              </a:spcAft>
              <a:buClr>
                <a:srgbClr val="ED1C24"/>
              </a:buClr>
              <a:defRPr/>
            </a:pPr>
            <a:r>
              <a:rPr lang="en-GB" sz="1200" dirty="0">
                <a:solidFill>
                  <a:srgbClr val="565659"/>
                </a:solidFill>
                <a:latin typeface="Arial"/>
                <a:cs typeface="+mn-cs"/>
              </a:rPr>
              <a:t>15 min Time Resolution</a:t>
            </a:r>
          </a:p>
        </p:txBody>
      </p:sp>
      <p:sp>
        <p:nvSpPr>
          <p:cNvPr id="18" name="TekstSylinder 17"/>
          <p:cNvSpPr txBox="1"/>
          <p:nvPr/>
        </p:nvSpPr>
        <p:spPr>
          <a:xfrm>
            <a:off x="3597706" y="5364976"/>
            <a:ext cx="1512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444" fontAlgn="auto">
              <a:spcBef>
                <a:spcPts val="0"/>
              </a:spcBef>
              <a:spcAft>
                <a:spcPts val="0"/>
              </a:spcAft>
              <a:buClr>
                <a:srgbClr val="ED1C24"/>
              </a:buClr>
              <a:defRPr/>
            </a:pPr>
            <a:r>
              <a:rPr lang="nb-NO" sz="1200" dirty="0">
                <a:solidFill>
                  <a:srgbClr val="565659"/>
                </a:solidFill>
                <a:latin typeface="Arial"/>
                <a:cs typeface="+mn-cs"/>
              </a:rPr>
              <a:t>2.Generation </a:t>
            </a:r>
            <a:r>
              <a:rPr lang="nb-NO" sz="1200" dirty="0" err="1">
                <a:solidFill>
                  <a:srgbClr val="565659"/>
                </a:solidFill>
                <a:latin typeface="Arial"/>
                <a:cs typeface="+mn-cs"/>
              </a:rPr>
              <a:t>mACE</a:t>
            </a:r>
            <a:endParaRPr lang="nb-NO" sz="1200" dirty="0">
              <a:solidFill>
                <a:srgbClr val="565659"/>
              </a:solidFill>
              <a:latin typeface="Arial"/>
              <a:cs typeface="+mn-cs"/>
            </a:endParaRPr>
          </a:p>
        </p:txBody>
      </p:sp>
      <p:sp>
        <p:nvSpPr>
          <p:cNvPr id="26" name="Pil høyre 25"/>
          <p:cNvSpPr/>
          <p:nvPr/>
        </p:nvSpPr>
        <p:spPr>
          <a:xfrm>
            <a:off x="2619753" y="3780832"/>
            <a:ext cx="791730" cy="20868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444" fontAlgn="auto">
              <a:spcBef>
                <a:spcPts val="0"/>
              </a:spcBef>
              <a:spcAft>
                <a:spcPts val="0"/>
              </a:spcAft>
              <a:defRPr/>
            </a:pPr>
            <a:endParaRPr lang="nb-NO" sz="2400">
              <a:solidFill>
                <a:srgbClr val="00B050"/>
              </a:solidFill>
              <a:latin typeface="Arial"/>
            </a:endParaRPr>
          </a:p>
        </p:txBody>
      </p:sp>
      <p:sp>
        <p:nvSpPr>
          <p:cNvPr id="27" name="Pil høyre 26"/>
          <p:cNvSpPr/>
          <p:nvPr/>
        </p:nvSpPr>
        <p:spPr>
          <a:xfrm>
            <a:off x="1233825" y="5840165"/>
            <a:ext cx="3905377" cy="23374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444" fontAlgn="auto">
              <a:spcBef>
                <a:spcPts val="0"/>
              </a:spcBef>
              <a:spcAft>
                <a:spcPts val="0"/>
              </a:spcAft>
              <a:defRPr/>
            </a:pPr>
            <a:endParaRPr lang="nb-NO" sz="2400">
              <a:solidFill>
                <a:srgbClr val="00B050"/>
              </a:solidFill>
              <a:latin typeface="Arial"/>
            </a:endParaRPr>
          </a:p>
        </p:txBody>
      </p:sp>
      <p:sp>
        <p:nvSpPr>
          <p:cNvPr id="9" name="Rektangel 8"/>
          <p:cNvSpPr/>
          <p:nvPr/>
        </p:nvSpPr>
        <p:spPr>
          <a:xfrm>
            <a:off x="2662752" y="4202189"/>
            <a:ext cx="288099" cy="371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444" fontAlgn="auto">
              <a:spcBef>
                <a:spcPts val="0"/>
              </a:spcBef>
              <a:spcAft>
                <a:spcPts val="0"/>
              </a:spcAft>
              <a:defRPr/>
            </a:pPr>
            <a:endParaRPr lang="nb-NO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8" name="Rektangel 27"/>
          <p:cNvSpPr/>
          <p:nvPr/>
        </p:nvSpPr>
        <p:spPr>
          <a:xfrm>
            <a:off x="4527486" y="4447914"/>
            <a:ext cx="288099" cy="371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444" fontAlgn="auto">
              <a:spcBef>
                <a:spcPts val="0"/>
              </a:spcBef>
              <a:spcAft>
                <a:spcPts val="0"/>
              </a:spcAft>
              <a:defRPr/>
            </a:pPr>
            <a:endParaRPr lang="nb-NO" sz="2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3314" name="Bilde 1" descr="http://eleviki.wdfiles.com/local--files/brok-og-klokke/firede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399" y="2346844"/>
            <a:ext cx="1401188" cy="12989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5928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Challenges </a:t>
            </a:r>
            <a:r>
              <a:rPr lang="sv-SE" dirty="0" err="1"/>
              <a:t>encountered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/>
              <a:t>We</a:t>
            </a:r>
            <a:r>
              <a:rPr lang="sv-SE" dirty="0"/>
              <a:t> </a:t>
            </a:r>
            <a:r>
              <a:rPr lang="sv-SE" dirty="0" err="1"/>
              <a:t>can</a:t>
            </a:r>
            <a:r>
              <a:rPr lang="sv-SE" dirty="0"/>
              <a:t> not </a:t>
            </a:r>
            <a:r>
              <a:rPr lang="sv-SE" dirty="0" err="1"/>
              <a:t>add</a:t>
            </a:r>
            <a:r>
              <a:rPr lang="sv-SE" dirty="0"/>
              <a:t> </a:t>
            </a:r>
            <a:r>
              <a:rPr lang="sv-SE" dirty="0" err="1"/>
              <a:t>more</a:t>
            </a:r>
            <a:r>
              <a:rPr lang="sv-SE" dirty="0"/>
              <a:t> </a:t>
            </a:r>
            <a:r>
              <a:rPr lang="sv-SE" dirty="0" err="1"/>
              <a:t>complexity</a:t>
            </a:r>
            <a:r>
              <a:rPr lang="da-DK" dirty="0"/>
              <a:t> (e.g smaller bidsize, fluctuations, interconnectors), nor less time (</a:t>
            </a:r>
            <a:r>
              <a:rPr lang="sv-SE" dirty="0"/>
              <a:t>15 </a:t>
            </a:r>
            <a:r>
              <a:rPr lang="sv-SE" dirty="0" err="1"/>
              <a:t>minutes</a:t>
            </a:r>
            <a:r>
              <a:rPr lang="sv-SE" dirty="0"/>
              <a:t> </a:t>
            </a:r>
            <a:r>
              <a:rPr lang="sv-SE" dirty="0" err="1"/>
              <a:t>time</a:t>
            </a:r>
            <a:r>
              <a:rPr lang="sv-SE" dirty="0"/>
              <a:t> resolution</a:t>
            </a:r>
            <a:r>
              <a:rPr lang="da-DK" dirty="0"/>
              <a:t>) on the operators without extensive automated operator support</a:t>
            </a:r>
          </a:p>
          <a:p>
            <a:r>
              <a:rPr lang="da-DK" dirty="0"/>
              <a:t>The needed operator support comes with the IT-tools planned in Nordic Balancing Model</a:t>
            </a:r>
          </a:p>
          <a:p>
            <a:r>
              <a:rPr lang="da-DK" dirty="0"/>
              <a:t>Regulation is clear – there is no easy way to be compliant to 15 minutes resolution, </a:t>
            </a:r>
            <a:r>
              <a:rPr lang="en-GB" dirty="0"/>
              <a:t>without having support for 15 minutes trade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52930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Vjx11YNR.eqL83Q_C6eO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3P7_XTKSHOcH6anmn5KBg"/>
</p:tagLst>
</file>

<file path=ppt/theme/theme1.xml><?xml version="1.0" encoding="utf-8"?>
<a:theme xmlns:a="http://schemas.openxmlformats.org/drawingml/2006/main" name="SvK - Bredbild (2)">
  <a:themeElements>
    <a:clrScheme name="SvK">
      <a:dk1>
        <a:srgbClr val="333333"/>
      </a:dk1>
      <a:lt1>
        <a:srgbClr val="FFFFFF"/>
      </a:lt1>
      <a:dk2>
        <a:srgbClr val="565656"/>
      </a:dk2>
      <a:lt2>
        <a:srgbClr val="959595"/>
      </a:lt2>
      <a:accent1>
        <a:srgbClr val="1D599B"/>
      </a:accent1>
      <a:accent2>
        <a:srgbClr val="497633"/>
      </a:accent2>
      <a:accent3>
        <a:srgbClr val="5E256C"/>
      </a:accent3>
      <a:accent4>
        <a:srgbClr val="CA8617"/>
      </a:accent4>
      <a:accent5>
        <a:srgbClr val="B01746"/>
      </a:accent5>
      <a:accent6>
        <a:srgbClr val="363636"/>
      </a:accent6>
      <a:hlink>
        <a:srgbClr val="1D6684"/>
      </a:hlink>
      <a:folHlink>
        <a:srgbClr val="003F55"/>
      </a:folHlink>
    </a:clrScheme>
    <a:fontScheme name="Sv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BM Template" id="{CF7B993F-9F8B-43E0-BDD6-D7A6FB212F0C}" vid="{04E87BC0-72F7-4A03-B6EA-A5F671DD16D3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3EC3501E8CF148BEADE4A213DCBB62" ma:contentTypeVersion="4" ma:contentTypeDescription="Create a new document." ma:contentTypeScope="" ma:versionID="02c0ef1ee71113317f329875fdd875d8">
  <xsd:schema xmlns:xsd="http://www.w3.org/2001/XMLSchema" xmlns:xs="http://www.w3.org/2001/XMLSchema" xmlns:p="http://schemas.microsoft.com/office/2006/metadata/properties" xmlns:ns2="87ed0449-31a5-4f76-bdab-9deff443a845" targetNamespace="http://schemas.microsoft.com/office/2006/metadata/properties" ma:root="true" ma:fieldsID="88d79971e961aac300eb8800fdd97d60" ns2:_="">
    <xsd:import namespace="87ed0449-31a5-4f76-bdab-9deff443a8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d0449-31a5-4f76-bdab-9deff443a8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7567857-B38F-4F8D-B889-6FC22DF83E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ed0449-31a5-4f76-bdab-9deff443a8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7AE9EA8-E5D8-4685-A36E-ECD60511BF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E5FE8C3-D4AF-40A7-820C-90BA5ED581AD}">
  <ds:schemaRefs>
    <ds:schemaRef ds:uri="http://schemas.microsoft.com/office/2006/documentManagement/types"/>
    <ds:schemaRef ds:uri="http://schemas.microsoft.com/office/infopath/2007/PartnerControls"/>
    <ds:schemaRef ds:uri="87ed0449-31a5-4f76-bdab-9deff443a845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NBM PowerPoint - Template (1)</Template>
  <TotalTime>4745</TotalTime>
  <Words>1145</Words>
  <Application>Microsoft Office PowerPoint</Application>
  <PresentationFormat>Mukautettu</PresentationFormat>
  <Paragraphs>220</Paragraphs>
  <Slides>16</Slides>
  <Notes>13</Notes>
  <HiddenSlides>0</HiddenSlides>
  <MMClips>0</MMClips>
  <ScaleCrop>false</ScaleCrop>
  <HeadingPairs>
    <vt:vector size="8" baseType="variant">
      <vt:variant>
        <vt:lpstr>Käytetyt fontit</vt:lpstr>
      </vt:variant>
      <vt:variant>
        <vt:i4>2</vt:i4>
      </vt:variant>
      <vt:variant>
        <vt:lpstr>Teema</vt:lpstr>
      </vt:variant>
      <vt:variant>
        <vt:i4>1</vt:i4>
      </vt:variant>
      <vt:variant>
        <vt:lpstr>Upotetut OLE-palvelimet</vt:lpstr>
      </vt:variant>
      <vt:variant>
        <vt:i4>1</vt:i4>
      </vt:variant>
      <vt:variant>
        <vt:lpstr>Dian otsikot</vt:lpstr>
      </vt:variant>
      <vt:variant>
        <vt:i4>16</vt:i4>
      </vt:variant>
    </vt:vector>
  </HeadingPairs>
  <TitlesOfParts>
    <vt:vector size="20" baseType="lpstr">
      <vt:lpstr>Arial</vt:lpstr>
      <vt:lpstr>Calibri</vt:lpstr>
      <vt:lpstr>SvK - Bredbild (2)</vt:lpstr>
      <vt:lpstr>think-cell Slide</vt:lpstr>
      <vt:lpstr>PowerPoint-esitys</vt:lpstr>
      <vt:lpstr>Development for balancing philosophy</vt:lpstr>
      <vt:lpstr>mACE control – efficient trade and netting</vt:lpstr>
      <vt:lpstr>PowerPoint-esitys</vt:lpstr>
      <vt:lpstr>New roles in the Nordic Balancing Model</vt:lpstr>
      <vt:lpstr>PowerPoint-esitys</vt:lpstr>
      <vt:lpstr>aFRR Capacity Market</vt:lpstr>
      <vt:lpstr>Fundamental change in Nordic balancing</vt:lpstr>
      <vt:lpstr>Challenges encountered</vt:lpstr>
      <vt:lpstr>Timing of 15 minutes resolution in the Nordic region</vt:lpstr>
      <vt:lpstr>Roadmap for NBM including 15 minutes time resolution will be updated</vt:lpstr>
      <vt:lpstr>Current status of roadmap work</vt:lpstr>
      <vt:lpstr>Current TSO work subject to change  </vt:lpstr>
      <vt:lpstr>Stakeholder involvement</vt:lpstr>
      <vt:lpstr>Next steps for NBM roadmap update process </vt:lpstr>
      <vt:lpstr>PowerPoint-esitys</vt:lpstr>
    </vt:vector>
  </TitlesOfParts>
  <Company>Svenska kraftnät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Kristine Bock</dc:creator>
  <dc:description>SvK9001, v5.1, 2018-11-05</dc:description>
  <cp:lastModifiedBy>Diana Welander</cp:lastModifiedBy>
  <cp:revision>286</cp:revision>
  <cp:lastPrinted>2019-01-14T12:43:32Z</cp:lastPrinted>
  <dcterms:created xsi:type="dcterms:W3CDTF">2019-02-28T15:51:09Z</dcterms:created>
  <dcterms:modified xsi:type="dcterms:W3CDTF">2019-05-14T07:21:47Z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c526a644-be5d-489f-bf1d-9269cb07edbe_Enabled">
    <vt:lpwstr>True</vt:lpwstr>
  </property>
  <property fmtid="{D5CDD505-2E9C-101B-9397-08002B2CF9AE}" pid="3" name="MSIP_Label_c526a644-be5d-489f-bf1d-9269cb07edbe_SiteId">
    <vt:lpwstr>a8d61462-f252-44b2-bf6a-d7231960c041</vt:lpwstr>
  </property>
  <property fmtid="{D5CDD505-2E9C-101B-9397-08002B2CF9AE}" pid="4" name="MSIP_Label_c526a644-be5d-489f-bf1d-9269cb07edbe_Owner">
    <vt:lpwstr>Eivind.Lindeberg@statnett.no</vt:lpwstr>
  </property>
  <property fmtid="{D5CDD505-2E9C-101B-9397-08002B2CF9AE}" pid="5" name="MSIP_Label_c526a644-be5d-489f-bf1d-9269cb07edbe_SetDate">
    <vt:lpwstr>2019-03-05T12:05:19.6216741Z</vt:lpwstr>
  </property>
  <property fmtid="{D5CDD505-2E9C-101B-9397-08002B2CF9AE}" pid="6" name="MSIP_Label_c526a644-be5d-489f-bf1d-9269cb07edbe_Name">
    <vt:lpwstr>Annet</vt:lpwstr>
  </property>
  <property fmtid="{D5CDD505-2E9C-101B-9397-08002B2CF9AE}" pid="7" name="MSIP_Label_c526a644-be5d-489f-bf1d-9269cb07edbe_Application">
    <vt:lpwstr>Microsoft Azure Information Protection</vt:lpwstr>
  </property>
  <property fmtid="{D5CDD505-2E9C-101B-9397-08002B2CF9AE}" pid="8" name="MSIP_Label_c526a644-be5d-489f-bf1d-9269cb07edbe_Extended_MSFT_Method">
    <vt:lpwstr>Manual</vt:lpwstr>
  </property>
  <property fmtid="{D5CDD505-2E9C-101B-9397-08002B2CF9AE}" pid="9" name="MSIP_Label_c3d85773-5cd5-4f10-ac4a-b9714896040c_Enabled">
    <vt:lpwstr>True</vt:lpwstr>
  </property>
  <property fmtid="{D5CDD505-2E9C-101B-9397-08002B2CF9AE}" pid="10" name="MSIP_Label_c3d85773-5cd5-4f10-ac4a-b9714896040c_SiteId">
    <vt:lpwstr>a8d61462-f252-44b2-bf6a-d7231960c041</vt:lpwstr>
  </property>
  <property fmtid="{D5CDD505-2E9C-101B-9397-08002B2CF9AE}" pid="11" name="MSIP_Label_c3d85773-5cd5-4f10-ac4a-b9714896040c_Owner">
    <vt:lpwstr>Eivind.Lindeberg@statnett.no</vt:lpwstr>
  </property>
  <property fmtid="{D5CDD505-2E9C-101B-9397-08002B2CF9AE}" pid="12" name="MSIP_Label_c3d85773-5cd5-4f10-ac4a-b9714896040c_SetDate">
    <vt:lpwstr>2019-03-05T12:05:19.6216741Z</vt:lpwstr>
  </property>
  <property fmtid="{D5CDD505-2E9C-101B-9397-08002B2CF9AE}" pid="13" name="MSIP_Label_c3d85773-5cd5-4f10-ac4a-b9714896040c_Name">
    <vt:lpwstr>Ikke Statnett-informasjon</vt:lpwstr>
  </property>
  <property fmtid="{D5CDD505-2E9C-101B-9397-08002B2CF9AE}" pid="14" name="MSIP_Label_c3d85773-5cd5-4f10-ac4a-b9714896040c_Application">
    <vt:lpwstr>Microsoft Azure Information Protection</vt:lpwstr>
  </property>
  <property fmtid="{D5CDD505-2E9C-101B-9397-08002B2CF9AE}" pid="15" name="MSIP_Label_c3d85773-5cd5-4f10-ac4a-b9714896040c_Parent">
    <vt:lpwstr>c526a644-be5d-489f-bf1d-9269cb07edbe</vt:lpwstr>
  </property>
  <property fmtid="{D5CDD505-2E9C-101B-9397-08002B2CF9AE}" pid="16" name="MSIP_Label_c3d85773-5cd5-4f10-ac4a-b9714896040c_Extended_MSFT_Method">
    <vt:lpwstr>Manual</vt:lpwstr>
  </property>
  <property fmtid="{D5CDD505-2E9C-101B-9397-08002B2CF9AE}" pid="17" name="Sensitivity">
    <vt:lpwstr>Annet Ikke Statnett-informasjon</vt:lpwstr>
  </property>
  <property fmtid="{D5CDD505-2E9C-101B-9397-08002B2CF9AE}" pid="18" name="ContentTypeId">
    <vt:lpwstr>0x0101005D3EC3501E8CF148BEADE4A213DCBB62</vt:lpwstr>
  </property>
  <property fmtid="{D5CDD505-2E9C-101B-9397-08002B2CF9AE}" pid="19" name="_NewReviewCycle">
    <vt:lpwstr/>
  </property>
</Properties>
</file>